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1"/>
  </p:notesMasterIdLst>
  <p:sldIdLst>
    <p:sldId id="432" r:id="rId2"/>
    <p:sldId id="332" r:id="rId3"/>
    <p:sldId id="265" r:id="rId4"/>
    <p:sldId id="260" r:id="rId5"/>
    <p:sldId id="261" r:id="rId6"/>
    <p:sldId id="509" r:id="rId7"/>
    <p:sldId id="334" r:id="rId8"/>
    <p:sldId id="417" r:id="rId9"/>
    <p:sldId id="430" r:id="rId10"/>
    <p:sldId id="431" r:id="rId11"/>
    <p:sldId id="568" r:id="rId12"/>
    <p:sldId id="604" r:id="rId13"/>
    <p:sldId id="605" r:id="rId14"/>
    <p:sldId id="606" r:id="rId15"/>
    <p:sldId id="607" r:id="rId16"/>
    <p:sldId id="603" r:id="rId17"/>
    <p:sldId id="609" r:id="rId18"/>
    <p:sldId id="610" r:id="rId19"/>
    <p:sldId id="612" r:id="rId20"/>
    <p:sldId id="613" r:id="rId21"/>
    <p:sldId id="614" r:id="rId22"/>
    <p:sldId id="615" r:id="rId23"/>
    <p:sldId id="616" r:id="rId24"/>
    <p:sldId id="617" r:id="rId25"/>
    <p:sldId id="618" r:id="rId26"/>
    <p:sldId id="619" r:id="rId27"/>
    <p:sldId id="620" r:id="rId28"/>
    <p:sldId id="621" r:id="rId29"/>
    <p:sldId id="622" r:id="rId30"/>
    <p:sldId id="623" r:id="rId31"/>
    <p:sldId id="624" r:id="rId32"/>
    <p:sldId id="625" r:id="rId33"/>
    <p:sldId id="626" r:id="rId34"/>
    <p:sldId id="627" r:id="rId35"/>
    <p:sldId id="628" r:id="rId36"/>
    <p:sldId id="629" r:id="rId37"/>
    <p:sldId id="630" r:id="rId38"/>
    <p:sldId id="631" r:id="rId39"/>
    <p:sldId id="632" r:id="rId40"/>
    <p:sldId id="633" r:id="rId41"/>
    <p:sldId id="634" r:id="rId42"/>
    <p:sldId id="635" r:id="rId43"/>
    <p:sldId id="636" r:id="rId44"/>
    <p:sldId id="637" r:id="rId45"/>
    <p:sldId id="638" r:id="rId46"/>
    <p:sldId id="639" r:id="rId47"/>
    <p:sldId id="640" r:id="rId48"/>
    <p:sldId id="641" r:id="rId49"/>
    <p:sldId id="642" r:id="rId50"/>
    <p:sldId id="643" r:id="rId51"/>
    <p:sldId id="644" r:id="rId52"/>
    <p:sldId id="645" r:id="rId53"/>
    <p:sldId id="646" r:id="rId54"/>
    <p:sldId id="611" r:id="rId55"/>
    <p:sldId id="658" r:id="rId56"/>
    <p:sldId id="659" r:id="rId57"/>
    <p:sldId id="657" r:id="rId58"/>
    <p:sldId id="647" r:id="rId59"/>
    <p:sldId id="600" r:id="rId60"/>
    <p:sldId id="648" r:id="rId61"/>
    <p:sldId id="649" r:id="rId62"/>
    <p:sldId id="650" r:id="rId63"/>
    <p:sldId id="651" r:id="rId64"/>
    <p:sldId id="652" r:id="rId65"/>
    <p:sldId id="653" r:id="rId66"/>
    <p:sldId id="654" r:id="rId67"/>
    <p:sldId id="655" r:id="rId68"/>
    <p:sldId id="656" r:id="rId69"/>
    <p:sldId id="333" r:id="rId70"/>
  </p:sldIdLst>
  <p:sldSz cx="6858000" cy="9906000" type="A4"/>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12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Estilo Claro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8799B23B-EC83-4686-B30A-512413B5E67A}" styleName="Estilo Claro 3 - Ênfase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22838BEF-8BB2-4498-84A7-C5851F593DF1}" styleName="Estilo Médio 4 - Ênfase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2A488322-F2BA-4B5B-9748-0D474271808F}" styleName="Estilo Médio 3 - Ênfase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652" autoAdjust="0"/>
    <p:restoredTop sz="95503" autoAdjust="0"/>
  </p:normalViewPr>
  <p:slideViewPr>
    <p:cSldViewPr>
      <p:cViewPr varScale="1">
        <p:scale>
          <a:sx n="71" d="100"/>
          <a:sy n="71" d="100"/>
        </p:scale>
        <p:origin x="1843" y="101"/>
      </p:cViewPr>
      <p:guideLst>
        <p:guide orient="horz" pos="3120"/>
        <p:guide pos="216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 Type="http://schemas.openxmlformats.org/officeDocument/2006/relationships/slide" Target="slides/slide6.xml"/><Relationship Id="rId71"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BBA2A66-B48B-47F8-AC9A-FEDAC4AB3E0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pt-BR"/>
        </a:p>
      </dgm:t>
    </dgm:pt>
    <dgm:pt modelId="{E8410AD7-19DE-4F08-BB13-EA41E12790CF}">
      <dgm:prSet phldrT="[Texto]"/>
      <dgm:spPr/>
      <dgm:t>
        <a:bodyPr/>
        <a:lstStyle/>
        <a:p>
          <a:r>
            <a:rPr lang="pt-BR" dirty="0" smtClean="0"/>
            <a:t>Símbolos utilizados</a:t>
          </a:r>
          <a:endParaRPr lang="pt-BR" dirty="0"/>
        </a:p>
      </dgm:t>
    </dgm:pt>
    <dgm:pt modelId="{E10FB0E1-D241-49F3-9520-A9B0859D9E69}" type="parTrans" cxnId="{76330170-7E60-4792-B079-1C499FAD9DAA}">
      <dgm:prSet/>
      <dgm:spPr/>
      <dgm:t>
        <a:bodyPr/>
        <a:lstStyle/>
        <a:p>
          <a:endParaRPr lang="pt-BR"/>
        </a:p>
      </dgm:t>
    </dgm:pt>
    <dgm:pt modelId="{01AD7CCA-B216-40D0-A36B-6EADA716E9AF}" type="sibTrans" cxnId="{76330170-7E60-4792-B079-1C499FAD9DAA}">
      <dgm:prSet/>
      <dgm:spPr/>
      <dgm:t>
        <a:bodyPr/>
        <a:lstStyle/>
        <a:p>
          <a:endParaRPr lang="pt-BR"/>
        </a:p>
      </dgm:t>
    </dgm:pt>
    <dgm:pt modelId="{5C25F760-6E7D-4397-8CC9-960701F6FE08}">
      <dgm:prSet phldrT="[Texto]"/>
      <dgm:spPr/>
      <dgm:t>
        <a:bodyPr/>
        <a:lstStyle/>
        <a:p>
          <a:r>
            <a:rPr lang="pt-BR" dirty="0" smtClean="0"/>
            <a:t>Neste conteúdo</a:t>
          </a:r>
          <a:endParaRPr lang="pt-BR" dirty="0"/>
        </a:p>
      </dgm:t>
    </dgm:pt>
    <dgm:pt modelId="{CB4A744D-2396-417C-9483-7997D918C221}" type="parTrans" cxnId="{AEA9B03C-14C7-464B-9ADB-98780ECAC6CC}">
      <dgm:prSet/>
      <dgm:spPr/>
      <dgm:t>
        <a:bodyPr/>
        <a:lstStyle/>
        <a:p>
          <a:endParaRPr lang="pt-BR"/>
        </a:p>
      </dgm:t>
    </dgm:pt>
    <dgm:pt modelId="{56221339-F28B-4B7A-AA44-8BCEFDD7E1D7}" type="sibTrans" cxnId="{AEA9B03C-14C7-464B-9ADB-98780ECAC6CC}">
      <dgm:prSet/>
      <dgm:spPr/>
      <dgm:t>
        <a:bodyPr/>
        <a:lstStyle/>
        <a:p>
          <a:endParaRPr lang="pt-BR"/>
        </a:p>
      </dgm:t>
    </dgm:pt>
    <dgm:pt modelId="{3C0ED75A-A021-4542-B6B5-5DFD76A6914B}" type="pres">
      <dgm:prSet presAssocID="{1BBA2A66-B48B-47F8-AC9A-FEDAC4AB3E0A}" presName="linear" presStyleCnt="0">
        <dgm:presLayoutVars>
          <dgm:animLvl val="lvl"/>
          <dgm:resizeHandles val="exact"/>
        </dgm:presLayoutVars>
      </dgm:prSet>
      <dgm:spPr/>
      <dgm:t>
        <a:bodyPr/>
        <a:lstStyle/>
        <a:p>
          <a:endParaRPr lang="pt-BR"/>
        </a:p>
      </dgm:t>
    </dgm:pt>
    <dgm:pt modelId="{EB347714-FF18-405B-AE05-B4F9A4050DCA}" type="pres">
      <dgm:prSet presAssocID="{E8410AD7-19DE-4F08-BB13-EA41E12790CF}" presName="parentText" presStyleLbl="node1" presStyleIdx="0" presStyleCnt="1">
        <dgm:presLayoutVars>
          <dgm:chMax val="0"/>
          <dgm:bulletEnabled val="1"/>
        </dgm:presLayoutVars>
      </dgm:prSet>
      <dgm:spPr/>
      <dgm:t>
        <a:bodyPr/>
        <a:lstStyle/>
        <a:p>
          <a:endParaRPr lang="pt-BR"/>
        </a:p>
      </dgm:t>
    </dgm:pt>
    <dgm:pt modelId="{4931F37B-104A-4A59-90FE-C5DA76E085D6}" type="pres">
      <dgm:prSet presAssocID="{E8410AD7-19DE-4F08-BB13-EA41E12790CF}" presName="childText" presStyleLbl="revTx" presStyleIdx="0" presStyleCnt="1">
        <dgm:presLayoutVars>
          <dgm:bulletEnabled val="1"/>
        </dgm:presLayoutVars>
      </dgm:prSet>
      <dgm:spPr/>
      <dgm:t>
        <a:bodyPr/>
        <a:lstStyle/>
        <a:p>
          <a:endParaRPr lang="pt-BR"/>
        </a:p>
      </dgm:t>
    </dgm:pt>
  </dgm:ptLst>
  <dgm:cxnLst>
    <dgm:cxn modelId="{76330170-7E60-4792-B079-1C499FAD9DAA}" srcId="{1BBA2A66-B48B-47F8-AC9A-FEDAC4AB3E0A}" destId="{E8410AD7-19DE-4F08-BB13-EA41E12790CF}" srcOrd="0" destOrd="0" parTransId="{E10FB0E1-D241-49F3-9520-A9B0859D9E69}" sibTransId="{01AD7CCA-B216-40D0-A36B-6EADA716E9AF}"/>
    <dgm:cxn modelId="{A30BCD57-1882-4725-890E-F77039297474}" type="presOf" srcId="{E8410AD7-19DE-4F08-BB13-EA41E12790CF}" destId="{EB347714-FF18-405B-AE05-B4F9A4050DCA}" srcOrd="0" destOrd="0" presId="urn:microsoft.com/office/officeart/2005/8/layout/vList2"/>
    <dgm:cxn modelId="{7F0454C2-75CD-474A-B764-83893524863F}" type="presOf" srcId="{1BBA2A66-B48B-47F8-AC9A-FEDAC4AB3E0A}" destId="{3C0ED75A-A021-4542-B6B5-5DFD76A6914B}" srcOrd="0" destOrd="0" presId="urn:microsoft.com/office/officeart/2005/8/layout/vList2"/>
    <dgm:cxn modelId="{AEA9B03C-14C7-464B-9ADB-98780ECAC6CC}" srcId="{E8410AD7-19DE-4F08-BB13-EA41E12790CF}" destId="{5C25F760-6E7D-4397-8CC9-960701F6FE08}" srcOrd="0" destOrd="0" parTransId="{CB4A744D-2396-417C-9483-7997D918C221}" sibTransId="{56221339-F28B-4B7A-AA44-8BCEFDD7E1D7}"/>
    <dgm:cxn modelId="{D006E179-9777-4B81-9D89-5ECD46BEF44F}" type="presOf" srcId="{5C25F760-6E7D-4397-8CC9-960701F6FE08}" destId="{4931F37B-104A-4A59-90FE-C5DA76E085D6}" srcOrd="0" destOrd="0" presId="urn:microsoft.com/office/officeart/2005/8/layout/vList2"/>
    <dgm:cxn modelId="{7271373D-0DC5-4C23-ABF9-8DE241102101}" type="presParOf" srcId="{3C0ED75A-A021-4542-B6B5-5DFD76A6914B}" destId="{EB347714-FF18-405B-AE05-B4F9A4050DCA}" srcOrd="0" destOrd="0" presId="urn:microsoft.com/office/officeart/2005/8/layout/vList2"/>
    <dgm:cxn modelId="{4D3CC6A2-BF30-47A4-9F5A-71E16CB9332D}" type="presParOf" srcId="{3C0ED75A-A021-4542-B6B5-5DFD76A6914B}" destId="{4931F37B-104A-4A59-90FE-C5DA76E085D6}" srcOrd="1"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BBA2A66-B48B-47F8-AC9A-FEDAC4AB3E0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pt-BR"/>
        </a:p>
      </dgm:t>
    </dgm:pt>
    <dgm:pt modelId="{E8410AD7-19DE-4F08-BB13-EA41E12790CF}">
      <dgm:prSet phldrT="[Texto]"/>
      <dgm:spPr/>
      <dgm:t>
        <a:bodyPr/>
        <a:lstStyle/>
        <a:p>
          <a:r>
            <a:rPr lang="pt-BR" dirty="0" smtClean="0"/>
            <a:t>Referências Bibliográficas</a:t>
          </a:r>
          <a:endParaRPr lang="pt-BR" dirty="0"/>
        </a:p>
      </dgm:t>
    </dgm:pt>
    <dgm:pt modelId="{E10FB0E1-D241-49F3-9520-A9B0859D9E69}" type="parTrans" cxnId="{76330170-7E60-4792-B079-1C499FAD9DAA}">
      <dgm:prSet/>
      <dgm:spPr/>
      <dgm:t>
        <a:bodyPr/>
        <a:lstStyle/>
        <a:p>
          <a:endParaRPr lang="pt-BR"/>
        </a:p>
      </dgm:t>
    </dgm:pt>
    <dgm:pt modelId="{01AD7CCA-B216-40D0-A36B-6EADA716E9AF}" type="sibTrans" cxnId="{76330170-7E60-4792-B079-1C499FAD9DAA}">
      <dgm:prSet/>
      <dgm:spPr/>
      <dgm:t>
        <a:bodyPr/>
        <a:lstStyle/>
        <a:p>
          <a:endParaRPr lang="pt-BR"/>
        </a:p>
      </dgm:t>
    </dgm:pt>
    <dgm:pt modelId="{5C25F760-6E7D-4397-8CC9-960701F6FE08}">
      <dgm:prSet phldrT="[Texto]"/>
      <dgm:spPr/>
      <dgm:t>
        <a:bodyPr/>
        <a:lstStyle/>
        <a:p>
          <a:endParaRPr lang="pt-BR" dirty="0"/>
        </a:p>
      </dgm:t>
    </dgm:pt>
    <dgm:pt modelId="{CB4A744D-2396-417C-9483-7997D918C221}" type="parTrans" cxnId="{AEA9B03C-14C7-464B-9ADB-98780ECAC6CC}">
      <dgm:prSet/>
      <dgm:spPr/>
      <dgm:t>
        <a:bodyPr/>
        <a:lstStyle/>
        <a:p>
          <a:endParaRPr lang="pt-BR"/>
        </a:p>
      </dgm:t>
    </dgm:pt>
    <dgm:pt modelId="{56221339-F28B-4B7A-AA44-8BCEFDD7E1D7}" type="sibTrans" cxnId="{AEA9B03C-14C7-464B-9ADB-98780ECAC6CC}">
      <dgm:prSet/>
      <dgm:spPr/>
      <dgm:t>
        <a:bodyPr/>
        <a:lstStyle/>
        <a:p>
          <a:endParaRPr lang="pt-BR"/>
        </a:p>
      </dgm:t>
    </dgm:pt>
    <dgm:pt modelId="{3C0ED75A-A021-4542-B6B5-5DFD76A6914B}" type="pres">
      <dgm:prSet presAssocID="{1BBA2A66-B48B-47F8-AC9A-FEDAC4AB3E0A}" presName="linear" presStyleCnt="0">
        <dgm:presLayoutVars>
          <dgm:animLvl val="lvl"/>
          <dgm:resizeHandles val="exact"/>
        </dgm:presLayoutVars>
      </dgm:prSet>
      <dgm:spPr/>
      <dgm:t>
        <a:bodyPr/>
        <a:lstStyle/>
        <a:p>
          <a:endParaRPr lang="pt-BR"/>
        </a:p>
      </dgm:t>
    </dgm:pt>
    <dgm:pt modelId="{EB347714-FF18-405B-AE05-B4F9A4050DCA}" type="pres">
      <dgm:prSet presAssocID="{E8410AD7-19DE-4F08-BB13-EA41E12790CF}" presName="parentText" presStyleLbl="node1" presStyleIdx="0" presStyleCnt="1">
        <dgm:presLayoutVars>
          <dgm:chMax val="0"/>
          <dgm:bulletEnabled val="1"/>
        </dgm:presLayoutVars>
      </dgm:prSet>
      <dgm:spPr/>
      <dgm:t>
        <a:bodyPr/>
        <a:lstStyle/>
        <a:p>
          <a:endParaRPr lang="pt-BR"/>
        </a:p>
      </dgm:t>
    </dgm:pt>
    <dgm:pt modelId="{4931F37B-104A-4A59-90FE-C5DA76E085D6}" type="pres">
      <dgm:prSet presAssocID="{E8410AD7-19DE-4F08-BB13-EA41E12790CF}" presName="childText" presStyleLbl="revTx" presStyleIdx="0" presStyleCnt="1">
        <dgm:presLayoutVars>
          <dgm:bulletEnabled val="1"/>
        </dgm:presLayoutVars>
      </dgm:prSet>
      <dgm:spPr/>
      <dgm:t>
        <a:bodyPr/>
        <a:lstStyle/>
        <a:p>
          <a:endParaRPr lang="pt-BR"/>
        </a:p>
      </dgm:t>
    </dgm:pt>
  </dgm:ptLst>
  <dgm:cxnLst>
    <dgm:cxn modelId="{76330170-7E60-4792-B079-1C499FAD9DAA}" srcId="{1BBA2A66-B48B-47F8-AC9A-FEDAC4AB3E0A}" destId="{E8410AD7-19DE-4F08-BB13-EA41E12790CF}" srcOrd="0" destOrd="0" parTransId="{E10FB0E1-D241-49F3-9520-A9B0859D9E69}" sibTransId="{01AD7CCA-B216-40D0-A36B-6EADA716E9AF}"/>
    <dgm:cxn modelId="{AEA9B03C-14C7-464B-9ADB-98780ECAC6CC}" srcId="{E8410AD7-19DE-4F08-BB13-EA41E12790CF}" destId="{5C25F760-6E7D-4397-8CC9-960701F6FE08}" srcOrd="0" destOrd="0" parTransId="{CB4A744D-2396-417C-9483-7997D918C221}" sibTransId="{56221339-F28B-4B7A-AA44-8BCEFDD7E1D7}"/>
    <dgm:cxn modelId="{404801BD-0228-4CEE-AD68-B25CA8CB2425}" type="presOf" srcId="{E8410AD7-19DE-4F08-BB13-EA41E12790CF}" destId="{EB347714-FF18-405B-AE05-B4F9A4050DCA}" srcOrd="0" destOrd="0" presId="urn:microsoft.com/office/officeart/2005/8/layout/vList2"/>
    <dgm:cxn modelId="{B4D4BCB3-B1C6-43E4-A6F5-99825AA51DAA}" type="presOf" srcId="{5C25F760-6E7D-4397-8CC9-960701F6FE08}" destId="{4931F37B-104A-4A59-90FE-C5DA76E085D6}" srcOrd="0" destOrd="0" presId="urn:microsoft.com/office/officeart/2005/8/layout/vList2"/>
    <dgm:cxn modelId="{BB13FDB0-320F-40D0-B15D-2C4525DDE541}" type="presOf" srcId="{1BBA2A66-B48B-47F8-AC9A-FEDAC4AB3E0A}" destId="{3C0ED75A-A021-4542-B6B5-5DFD76A6914B}" srcOrd="0" destOrd="0" presId="urn:microsoft.com/office/officeart/2005/8/layout/vList2"/>
    <dgm:cxn modelId="{B24FBB25-E198-432D-B461-1F4F90E8A57C}" type="presParOf" srcId="{3C0ED75A-A021-4542-B6B5-5DFD76A6914B}" destId="{EB347714-FF18-405B-AE05-B4F9A4050DCA}" srcOrd="0" destOrd="0" presId="urn:microsoft.com/office/officeart/2005/8/layout/vList2"/>
    <dgm:cxn modelId="{C66FEE1F-FF59-438B-9C22-819893110204}" type="presParOf" srcId="{3C0ED75A-A021-4542-B6B5-5DFD76A6914B}" destId="{4931F37B-104A-4A59-90FE-C5DA76E085D6}" srcOrd="1"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BBA2A66-B48B-47F8-AC9A-FEDAC4AB3E0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pt-BR"/>
        </a:p>
      </dgm:t>
    </dgm:pt>
    <dgm:pt modelId="{E8410AD7-19DE-4F08-BB13-EA41E12790CF}">
      <dgm:prSet phldrT="[Texto]"/>
      <dgm:spPr/>
      <dgm:t>
        <a:bodyPr/>
        <a:lstStyle/>
        <a:p>
          <a:r>
            <a:rPr lang="pt-BR" dirty="0" smtClean="0"/>
            <a:t>Construção do conhecimento</a:t>
          </a:r>
          <a:endParaRPr lang="pt-BR" dirty="0"/>
        </a:p>
      </dgm:t>
    </dgm:pt>
    <dgm:pt modelId="{E10FB0E1-D241-49F3-9520-A9B0859D9E69}" type="parTrans" cxnId="{76330170-7E60-4792-B079-1C499FAD9DAA}">
      <dgm:prSet/>
      <dgm:spPr/>
      <dgm:t>
        <a:bodyPr/>
        <a:lstStyle/>
        <a:p>
          <a:endParaRPr lang="pt-BR"/>
        </a:p>
      </dgm:t>
    </dgm:pt>
    <dgm:pt modelId="{01AD7CCA-B216-40D0-A36B-6EADA716E9AF}" type="sibTrans" cxnId="{76330170-7E60-4792-B079-1C499FAD9DAA}">
      <dgm:prSet/>
      <dgm:spPr/>
      <dgm:t>
        <a:bodyPr/>
        <a:lstStyle/>
        <a:p>
          <a:endParaRPr lang="pt-BR"/>
        </a:p>
      </dgm:t>
    </dgm:pt>
    <dgm:pt modelId="{5C25F760-6E7D-4397-8CC9-960701F6FE08}">
      <dgm:prSet phldrT="[Texto]"/>
      <dgm:spPr/>
      <dgm:t>
        <a:bodyPr/>
        <a:lstStyle/>
        <a:p>
          <a:r>
            <a:rPr lang="pt-BR" dirty="0" smtClean="0"/>
            <a:t>Introdução</a:t>
          </a:r>
          <a:endParaRPr lang="pt-BR" dirty="0"/>
        </a:p>
      </dgm:t>
    </dgm:pt>
    <dgm:pt modelId="{CB4A744D-2396-417C-9483-7997D918C221}" type="parTrans" cxnId="{AEA9B03C-14C7-464B-9ADB-98780ECAC6CC}">
      <dgm:prSet/>
      <dgm:spPr/>
      <dgm:t>
        <a:bodyPr/>
        <a:lstStyle/>
        <a:p>
          <a:endParaRPr lang="pt-BR"/>
        </a:p>
      </dgm:t>
    </dgm:pt>
    <dgm:pt modelId="{56221339-F28B-4B7A-AA44-8BCEFDD7E1D7}" type="sibTrans" cxnId="{AEA9B03C-14C7-464B-9ADB-98780ECAC6CC}">
      <dgm:prSet/>
      <dgm:spPr/>
      <dgm:t>
        <a:bodyPr/>
        <a:lstStyle/>
        <a:p>
          <a:endParaRPr lang="pt-BR"/>
        </a:p>
      </dgm:t>
    </dgm:pt>
    <dgm:pt modelId="{3C0ED75A-A021-4542-B6B5-5DFD76A6914B}" type="pres">
      <dgm:prSet presAssocID="{1BBA2A66-B48B-47F8-AC9A-FEDAC4AB3E0A}" presName="linear" presStyleCnt="0">
        <dgm:presLayoutVars>
          <dgm:animLvl val="lvl"/>
          <dgm:resizeHandles val="exact"/>
        </dgm:presLayoutVars>
      </dgm:prSet>
      <dgm:spPr/>
      <dgm:t>
        <a:bodyPr/>
        <a:lstStyle/>
        <a:p>
          <a:endParaRPr lang="pt-BR"/>
        </a:p>
      </dgm:t>
    </dgm:pt>
    <dgm:pt modelId="{EB347714-FF18-405B-AE05-B4F9A4050DCA}" type="pres">
      <dgm:prSet presAssocID="{E8410AD7-19DE-4F08-BB13-EA41E12790CF}" presName="parentText" presStyleLbl="node1" presStyleIdx="0" presStyleCnt="1">
        <dgm:presLayoutVars>
          <dgm:chMax val="0"/>
          <dgm:bulletEnabled val="1"/>
        </dgm:presLayoutVars>
      </dgm:prSet>
      <dgm:spPr/>
      <dgm:t>
        <a:bodyPr/>
        <a:lstStyle/>
        <a:p>
          <a:endParaRPr lang="pt-BR"/>
        </a:p>
      </dgm:t>
    </dgm:pt>
    <dgm:pt modelId="{4931F37B-104A-4A59-90FE-C5DA76E085D6}" type="pres">
      <dgm:prSet presAssocID="{E8410AD7-19DE-4F08-BB13-EA41E12790CF}" presName="childText" presStyleLbl="revTx" presStyleIdx="0" presStyleCnt="1">
        <dgm:presLayoutVars>
          <dgm:bulletEnabled val="1"/>
        </dgm:presLayoutVars>
      </dgm:prSet>
      <dgm:spPr/>
      <dgm:t>
        <a:bodyPr/>
        <a:lstStyle/>
        <a:p>
          <a:endParaRPr lang="pt-BR"/>
        </a:p>
      </dgm:t>
    </dgm:pt>
  </dgm:ptLst>
  <dgm:cxnLst>
    <dgm:cxn modelId="{76330170-7E60-4792-B079-1C499FAD9DAA}" srcId="{1BBA2A66-B48B-47F8-AC9A-FEDAC4AB3E0A}" destId="{E8410AD7-19DE-4F08-BB13-EA41E12790CF}" srcOrd="0" destOrd="0" parTransId="{E10FB0E1-D241-49F3-9520-A9B0859D9E69}" sibTransId="{01AD7CCA-B216-40D0-A36B-6EADA716E9AF}"/>
    <dgm:cxn modelId="{AEA9B03C-14C7-464B-9ADB-98780ECAC6CC}" srcId="{E8410AD7-19DE-4F08-BB13-EA41E12790CF}" destId="{5C25F760-6E7D-4397-8CC9-960701F6FE08}" srcOrd="0" destOrd="0" parTransId="{CB4A744D-2396-417C-9483-7997D918C221}" sibTransId="{56221339-F28B-4B7A-AA44-8BCEFDD7E1D7}"/>
    <dgm:cxn modelId="{9360B3D6-9984-49C3-80FA-A93FB8C5B52A}" type="presOf" srcId="{E8410AD7-19DE-4F08-BB13-EA41E12790CF}" destId="{EB347714-FF18-405B-AE05-B4F9A4050DCA}" srcOrd="0" destOrd="0" presId="urn:microsoft.com/office/officeart/2005/8/layout/vList2"/>
    <dgm:cxn modelId="{A302D611-A05F-4AB9-977A-C53FF18C8868}" type="presOf" srcId="{1BBA2A66-B48B-47F8-AC9A-FEDAC4AB3E0A}" destId="{3C0ED75A-A021-4542-B6B5-5DFD76A6914B}" srcOrd="0" destOrd="0" presId="urn:microsoft.com/office/officeart/2005/8/layout/vList2"/>
    <dgm:cxn modelId="{7E620863-F719-4652-B595-5FF64C30F6D2}" type="presOf" srcId="{5C25F760-6E7D-4397-8CC9-960701F6FE08}" destId="{4931F37B-104A-4A59-90FE-C5DA76E085D6}" srcOrd="0" destOrd="0" presId="urn:microsoft.com/office/officeart/2005/8/layout/vList2"/>
    <dgm:cxn modelId="{F94831B5-F150-4150-BC2D-ADB6C550C845}" type="presParOf" srcId="{3C0ED75A-A021-4542-B6B5-5DFD76A6914B}" destId="{EB347714-FF18-405B-AE05-B4F9A4050DCA}" srcOrd="0" destOrd="0" presId="urn:microsoft.com/office/officeart/2005/8/layout/vList2"/>
    <dgm:cxn modelId="{A0C706D8-6268-413F-BF37-B095012C0A6C}" type="presParOf" srcId="{3C0ED75A-A021-4542-B6B5-5DFD76A6914B}" destId="{4931F37B-104A-4A59-90FE-C5DA76E085D6}" srcOrd="1"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BBA2A66-B48B-47F8-AC9A-FEDAC4AB3E0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pt-BR"/>
        </a:p>
      </dgm:t>
    </dgm:pt>
    <dgm:pt modelId="{E8410AD7-19DE-4F08-BB13-EA41E12790CF}">
      <dgm:prSet phldrT="[Texto]"/>
      <dgm:spPr/>
      <dgm:t>
        <a:bodyPr/>
        <a:lstStyle/>
        <a:p>
          <a:r>
            <a:rPr lang="pt-BR" dirty="0" smtClean="0"/>
            <a:t>Construção do conhecimento</a:t>
          </a:r>
          <a:endParaRPr lang="pt-BR" dirty="0"/>
        </a:p>
      </dgm:t>
    </dgm:pt>
    <dgm:pt modelId="{E10FB0E1-D241-49F3-9520-A9B0859D9E69}" type="parTrans" cxnId="{76330170-7E60-4792-B079-1C499FAD9DAA}">
      <dgm:prSet/>
      <dgm:spPr/>
      <dgm:t>
        <a:bodyPr/>
        <a:lstStyle/>
        <a:p>
          <a:endParaRPr lang="pt-BR"/>
        </a:p>
      </dgm:t>
    </dgm:pt>
    <dgm:pt modelId="{01AD7CCA-B216-40D0-A36B-6EADA716E9AF}" type="sibTrans" cxnId="{76330170-7E60-4792-B079-1C499FAD9DAA}">
      <dgm:prSet/>
      <dgm:spPr/>
      <dgm:t>
        <a:bodyPr/>
        <a:lstStyle/>
        <a:p>
          <a:endParaRPr lang="pt-BR"/>
        </a:p>
      </dgm:t>
    </dgm:pt>
    <dgm:pt modelId="{5C25F760-6E7D-4397-8CC9-960701F6FE08}">
      <dgm:prSet phldrT="[Texto]"/>
      <dgm:spPr/>
      <dgm:t>
        <a:bodyPr/>
        <a:lstStyle/>
        <a:p>
          <a:r>
            <a:rPr lang="pt-BR" dirty="0" smtClean="0"/>
            <a:t>Introdução</a:t>
          </a:r>
          <a:endParaRPr lang="pt-BR" dirty="0"/>
        </a:p>
      </dgm:t>
    </dgm:pt>
    <dgm:pt modelId="{CB4A744D-2396-417C-9483-7997D918C221}" type="parTrans" cxnId="{AEA9B03C-14C7-464B-9ADB-98780ECAC6CC}">
      <dgm:prSet/>
      <dgm:spPr/>
      <dgm:t>
        <a:bodyPr/>
        <a:lstStyle/>
        <a:p>
          <a:endParaRPr lang="pt-BR"/>
        </a:p>
      </dgm:t>
    </dgm:pt>
    <dgm:pt modelId="{56221339-F28B-4B7A-AA44-8BCEFDD7E1D7}" type="sibTrans" cxnId="{AEA9B03C-14C7-464B-9ADB-98780ECAC6CC}">
      <dgm:prSet/>
      <dgm:spPr/>
      <dgm:t>
        <a:bodyPr/>
        <a:lstStyle/>
        <a:p>
          <a:endParaRPr lang="pt-BR"/>
        </a:p>
      </dgm:t>
    </dgm:pt>
    <dgm:pt modelId="{3C0ED75A-A021-4542-B6B5-5DFD76A6914B}" type="pres">
      <dgm:prSet presAssocID="{1BBA2A66-B48B-47F8-AC9A-FEDAC4AB3E0A}" presName="linear" presStyleCnt="0">
        <dgm:presLayoutVars>
          <dgm:animLvl val="lvl"/>
          <dgm:resizeHandles val="exact"/>
        </dgm:presLayoutVars>
      </dgm:prSet>
      <dgm:spPr/>
      <dgm:t>
        <a:bodyPr/>
        <a:lstStyle/>
        <a:p>
          <a:endParaRPr lang="pt-BR"/>
        </a:p>
      </dgm:t>
    </dgm:pt>
    <dgm:pt modelId="{EB347714-FF18-405B-AE05-B4F9A4050DCA}" type="pres">
      <dgm:prSet presAssocID="{E8410AD7-19DE-4F08-BB13-EA41E12790CF}" presName="parentText" presStyleLbl="node1" presStyleIdx="0" presStyleCnt="1">
        <dgm:presLayoutVars>
          <dgm:chMax val="0"/>
          <dgm:bulletEnabled val="1"/>
        </dgm:presLayoutVars>
      </dgm:prSet>
      <dgm:spPr/>
      <dgm:t>
        <a:bodyPr/>
        <a:lstStyle/>
        <a:p>
          <a:endParaRPr lang="pt-BR"/>
        </a:p>
      </dgm:t>
    </dgm:pt>
    <dgm:pt modelId="{4931F37B-104A-4A59-90FE-C5DA76E085D6}" type="pres">
      <dgm:prSet presAssocID="{E8410AD7-19DE-4F08-BB13-EA41E12790CF}" presName="childText" presStyleLbl="revTx" presStyleIdx="0" presStyleCnt="1">
        <dgm:presLayoutVars>
          <dgm:bulletEnabled val="1"/>
        </dgm:presLayoutVars>
      </dgm:prSet>
      <dgm:spPr/>
      <dgm:t>
        <a:bodyPr/>
        <a:lstStyle/>
        <a:p>
          <a:endParaRPr lang="pt-BR"/>
        </a:p>
      </dgm:t>
    </dgm:pt>
  </dgm:ptLst>
  <dgm:cxnLst>
    <dgm:cxn modelId="{76330170-7E60-4792-B079-1C499FAD9DAA}" srcId="{1BBA2A66-B48B-47F8-AC9A-FEDAC4AB3E0A}" destId="{E8410AD7-19DE-4F08-BB13-EA41E12790CF}" srcOrd="0" destOrd="0" parTransId="{E10FB0E1-D241-49F3-9520-A9B0859D9E69}" sibTransId="{01AD7CCA-B216-40D0-A36B-6EADA716E9AF}"/>
    <dgm:cxn modelId="{FC963C2A-C650-4829-83C8-3FA9CB16C1DB}" type="presOf" srcId="{5C25F760-6E7D-4397-8CC9-960701F6FE08}" destId="{4931F37B-104A-4A59-90FE-C5DA76E085D6}" srcOrd="0" destOrd="0" presId="urn:microsoft.com/office/officeart/2005/8/layout/vList2"/>
    <dgm:cxn modelId="{AEA9B03C-14C7-464B-9ADB-98780ECAC6CC}" srcId="{E8410AD7-19DE-4F08-BB13-EA41E12790CF}" destId="{5C25F760-6E7D-4397-8CC9-960701F6FE08}" srcOrd="0" destOrd="0" parTransId="{CB4A744D-2396-417C-9483-7997D918C221}" sibTransId="{56221339-F28B-4B7A-AA44-8BCEFDD7E1D7}"/>
    <dgm:cxn modelId="{00B3EA05-B65E-49AF-8D3C-D2CE777F58C1}" type="presOf" srcId="{E8410AD7-19DE-4F08-BB13-EA41E12790CF}" destId="{EB347714-FF18-405B-AE05-B4F9A4050DCA}" srcOrd="0" destOrd="0" presId="urn:microsoft.com/office/officeart/2005/8/layout/vList2"/>
    <dgm:cxn modelId="{5F7458D7-A990-4CD9-B6BF-7007B3EF2308}" type="presOf" srcId="{1BBA2A66-B48B-47F8-AC9A-FEDAC4AB3E0A}" destId="{3C0ED75A-A021-4542-B6B5-5DFD76A6914B}" srcOrd="0" destOrd="0" presId="urn:microsoft.com/office/officeart/2005/8/layout/vList2"/>
    <dgm:cxn modelId="{1DAC0079-DFA6-4A30-AA6B-AD690A4FE9C1}" type="presParOf" srcId="{3C0ED75A-A021-4542-B6B5-5DFD76A6914B}" destId="{EB347714-FF18-405B-AE05-B4F9A4050DCA}" srcOrd="0" destOrd="0" presId="urn:microsoft.com/office/officeart/2005/8/layout/vList2"/>
    <dgm:cxn modelId="{43C07097-0BE9-4380-B9A6-9B5073F4C1C3}" type="presParOf" srcId="{3C0ED75A-A021-4542-B6B5-5DFD76A6914B}" destId="{4931F37B-104A-4A59-90FE-C5DA76E085D6}" srcOrd="1" destOrd="0" presId="urn:microsoft.com/office/officeart/2005/8/layout/vList2"/>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B347714-FF18-405B-AE05-B4F9A4050DCA}">
      <dsp:nvSpPr>
        <dsp:cNvPr id="0" name=""/>
        <dsp:cNvSpPr/>
      </dsp:nvSpPr>
      <dsp:spPr>
        <a:xfrm>
          <a:off x="0" y="6135"/>
          <a:ext cx="3076127" cy="45571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lvl="0" algn="l" defTabSz="844550">
            <a:lnSpc>
              <a:spcPct val="90000"/>
            </a:lnSpc>
            <a:spcBef>
              <a:spcPct val="0"/>
            </a:spcBef>
            <a:spcAft>
              <a:spcPct val="35000"/>
            </a:spcAft>
          </a:pPr>
          <a:r>
            <a:rPr lang="pt-BR" sz="1900" kern="1200" dirty="0" smtClean="0"/>
            <a:t>Símbolos utilizados</a:t>
          </a:r>
          <a:endParaRPr lang="pt-BR" sz="1900" kern="1200" dirty="0"/>
        </a:p>
      </dsp:txBody>
      <dsp:txXfrm>
        <a:off x="22246" y="28381"/>
        <a:ext cx="3031635" cy="411223"/>
      </dsp:txXfrm>
    </dsp:sp>
    <dsp:sp modelId="{4931F37B-104A-4A59-90FE-C5DA76E085D6}">
      <dsp:nvSpPr>
        <dsp:cNvPr id="0" name=""/>
        <dsp:cNvSpPr/>
      </dsp:nvSpPr>
      <dsp:spPr>
        <a:xfrm>
          <a:off x="0" y="461850"/>
          <a:ext cx="3076127" cy="314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7667" tIns="24130" rIns="135128" bIns="24130" numCol="1" spcCol="1270" anchor="t" anchorCtr="0">
          <a:noAutofit/>
        </a:bodyPr>
        <a:lstStyle/>
        <a:p>
          <a:pPr marL="114300" lvl="1" indent="-114300" algn="l" defTabSz="666750">
            <a:lnSpc>
              <a:spcPct val="90000"/>
            </a:lnSpc>
            <a:spcBef>
              <a:spcPct val="0"/>
            </a:spcBef>
            <a:spcAft>
              <a:spcPct val="20000"/>
            </a:spcAft>
            <a:buChar char="••"/>
          </a:pPr>
          <a:r>
            <a:rPr lang="pt-BR" sz="1500" kern="1200" dirty="0" smtClean="0"/>
            <a:t>Neste conteúdo</a:t>
          </a:r>
          <a:endParaRPr lang="pt-BR" sz="1500" kern="1200" dirty="0"/>
        </a:p>
      </dsp:txBody>
      <dsp:txXfrm>
        <a:off x="0" y="461850"/>
        <a:ext cx="3076127" cy="31464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B347714-FF18-405B-AE05-B4F9A4050DCA}">
      <dsp:nvSpPr>
        <dsp:cNvPr id="0" name=""/>
        <dsp:cNvSpPr/>
      </dsp:nvSpPr>
      <dsp:spPr>
        <a:xfrm>
          <a:off x="0" y="6135"/>
          <a:ext cx="3076127" cy="45571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lvl="0" algn="l" defTabSz="844550">
            <a:lnSpc>
              <a:spcPct val="90000"/>
            </a:lnSpc>
            <a:spcBef>
              <a:spcPct val="0"/>
            </a:spcBef>
            <a:spcAft>
              <a:spcPct val="35000"/>
            </a:spcAft>
          </a:pPr>
          <a:r>
            <a:rPr lang="pt-BR" sz="1900" kern="1200" dirty="0" smtClean="0"/>
            <a:t>Referências Bibliográficas</a:t>
          </a:r>
          <a:endParaRPr lang="pt-BR" sz="1900" kern="1200" dirty="0"/>
        </a:p>
      </dsp:txBody>
      <dsp:txXfrm>
        <a:off x="22246" y="28381"/>
        <a:ext cx="3031635" cy="411223"/>
      </dsp:txXfrm>
    </dsp:sp>
    <dsp:sp modelId="{4931F37B-104A-4A59-90FE-C5DA76E085D6}">
      <dsp:nvSpPr>
        <dsp:cNvPr id="0" name=""/>
        <dsp:cNvSpPr/>
      </dsp:nvSpPr>
      <dsp:spPr>
        <a:xfrm>
          <a:off x="0" y="461850"/>
          <a:ext cx="3076127" cy="314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7667" tIns="24130" rIns="135128" bIns="24130" numCol="1" spcCol="1270" anchor="t" anchorCtr="0">
          <a:noAutofit/>
        </a:bodyPr>
        <a:lstStyle/>
        <a:p>
          <a:pPr marL="114300" lvl="1" indent="-114300" algn="l" defTabSz="666750">
            <a:lnSpc>
              <a:spcPct val="90000"/>
            </a:lnSpc>
            <a:spcBef>
              <a:spcPct val="0"/>
            </a:spcBef>
            <a:spcAft>
              <a:spcPct val="20000"/>
            </a:spcAft>
            <a:buChar char="••"/>
          </a:pPr>
          <a:endParaRPr lang="pt-BR" sz="1500" kern="1200" dirty="0"/>
        </a:p>
      </dsp:txBody>
      <dsp:txXfrm>
        <a:off x="0" y="461850"/>
        <a:ext cx="3076127" cy="31464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B347714-FF18-405B-AE05-B4F9A4050DCA}">
      <dsp:nvSpPr>
        <dsp:cNvPr id="0" name=""/>
        <dsp:cNvSpPr/>
      </dsp:nvSpPr>
      <dsp:spPr>
        <a:xfrm>
          <a:off x="0" y="26407"/>
          <a:ext cx="3076127" cy="43173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pPr>
          <a:r>
            <a:rPr lang="pt-BR" sz="1800" kern="1200" dirty="0" smtClean="0"/>
            <a:t>Construção do conhecimento</a:t>
          </a:r>
          <a:endParaRPr lang="pt-BR" sz="1800" kern="1200" dirty="0"/>
        </a:p>
      </dsp:txBody>
      <dsp:txXfrm>
        <a:off x="21075" y="47482"/>
        <a:ext cx="3033977" cy="389580"/>
      </dsp:txXfrm>
    </dsp:sp>
    <dsp:sp modelId="{4931F37B-104A-4A59-90FE-C5DA76E085D6}">
      <dsp:nvSpPr>
        <dsp:cNvPr id="0" name=""/>
        <dsp:cNvSpPr/>
      </dsp:nvSpPr>
      <dsp:spPr>
        <a:xfrm>
          <a:off x="0" y="458137"/>
          <a:ext cx="3076127" cy="298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7667"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pt-BR" sz="1400" kern="1200" dirty="0" smtClean="0"/>
            <a:t>Introdução</a:t>
          </a:r>
          <a:endParaRPr lang="pt-BR" sz="1400" kern="1200" dirty="0"/>
        </a:p>
      </dsp:txBody>
      <dsp:txXfrm>
        <a:off x="0" y="458137"/>
        <a:ext cx="3076127" cy="29808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B347714-FF18-405B-AE05-B4F9A4050DCA}">
      <dsp:nvSpPr>
        <dsp:cNvPr id="0" name=""/>
        <dsp:cNvSpPr/>
      </dsp:nvSpPr>
      <dsp:spPr>
        <a:xfrm>
          <a:off x="0" y="26407"/>
          <a:ext cx="3076127" cy="43173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pPr>
          <a:r>
            <a:rPr lang="pt-BR" sz="1800" kern="1200" dirty="0" smtClean="0"/>
            <a:t>Construção do conhecimento</a:t>
          </a:r>
          <a:endParaRPr lang="pt-BR" sz="1800" kern="1200" dirty="0"/>
        </a:p>
      </dsp:txBody>
      <dsp:txXfrm>
        <a:off x="21075" y="47482"/>
        <a:ext cx="3033977" cy="389580"/>
      </dsp:txXfrm>
    </dsp:sp>
    <dsp:sp modelId="{4931F37B-104A-4A59-90FE-C5DA76E085D6}">
      <dsp:nvSpPr>
        <dsp:cNvPr id="0" name=""/>
        <dsp:cNvSpPr/>
      </dsp:nvSpPr>
      <dsp:spPr>
        <a:xfrm>
          <a:off x="0" y="458137"/>
          <a:ext cx="3076127" cy="298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7667"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pt-BR" sz="1400" kern="1200" dirty="0" smtClean="0"/>
            <a:t>Introdução</a:t>
          </a:r>
          <a:endParaRPr lang="pt-BR" sz="1400" kern="1200" dirty="0"/>
        </a:p>
      </dsp:txBody>
      <dsp:txXfrm>
        <a:off x="0" y="458137"/>
        <a:ext cx="3076127" cy="29808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92A70C2-435F-480A-9E8A-718A05BABD61}" type="datetimeFigureOut">
              <a:rPr lang="pt-BR" smtClean="0"/>
              <a:t>04/02/2021</a:t>
            </a:fld>
            <a:endParaRPr lang="pt-BR"/>
          </a:p>
        </p:txBody>
      </p:sp>
      <p:sp>
        <p:nvSpPr>
          <p:cNvPr id="4" name="Espaço Reservado para Imagem de Slide 3"/>
          <p:cNvSpPr>
            <a:spLocks noGrp="1" noRot="1" noChangeAspect="1"/>
          </p:cNvSpPr>
          <p:nvPr>
            <p:ph type="sldImg" idx="2"/>
          </p:nvPr>
        </p:nvSpPr>
        <p:spPr>
          <a:xfrm>
            <a:off x="2360613" y="1143000"/>
            <a:ext cx="2136775"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2E0FC5E-261C-4E4F-917B-883B78CDF334}" type="slidenum">
              <a:rPr lang="pt-BR" smtClean="0"/>
              <a:t>‹nº›</a:t>
            </a:fld>
            <a:endParaRPr lang="pt-BR"/>
          </a:p>
        </p:txBody>
      </p:sp>
    </p:spTree>
    <p:extLst>
      <p:ext uri="{BB962C8B-B14F-4D97-AF65-F5344CB8AC3E}">
        <p14:creationId xmlns:p14="http://schemas.microsoft.com/office/powerpoint/2010/main" val="28858653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B2E0FC5E-261C-4E4F-917B-883B78CDF334}" type="slidenum">
              <a:rPr lang="pt-BR" smtClean="0"/>
              <a:t>1</a:t>
            </a:fld>
            <a:endParaRPr lang="pt-BR"/>
          </a:p>
        </p:txBody>
      </p:sp>
    </p:spTree>
    <p:extLst>
      <p:ext uri="{BB962C8B-B14F-4D97-AF65-F5344CB8AC3E}">
        <p14:creationId xmlns:p14="http://schemas.microsoft.com/office/powerpoint/2010/main" val="17051428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514350" y="3077284"/>
            <a:ext cx="5829300" cy="2123369"/>
          </a:xfrm>
        </p:spPr>
        <p:txBody>
          <a:bodyPr/>
          <a:lstStyle/>
          <a:p>
            <a:r>
              <a:rPr lang="pt-BR" smtClean="0"/>
              <a:t>Clique para editar o estilo do título mestre</a:t>
            </a:r>
            <a:endParaRPr lang="pt-BR"/>
          </a:p>
        </p:txBody>
      </p:sp>
      <p:sp>
        <p:nvSpPr>
          <p:cNvPr id="3" name="Subtítulo 2"/>
          <p:cNvSpPr>
            <a:spLocks noGrp="1"/>
          </p:cNvSpPr>
          <p:nvPr>
            <p:ph type="subTitle" idx="1"/>
          </p:nvPr>
        </p:nvSpPr>
        <p:spPr>
          <a:xfrm>
            <a:off x="1028700" y="5613400"/>
            <a:ext cx="4800600" cy="2531533"/>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t-BR" smtClean="0"/>
              <a:t>Clique para editar o estilo do subtítulo mestre</a:t>
            </a:r>
            <a:endParaRPr lang="pt-BR"/>
          </a:p>
        </p:txBody>
      </p:sp>
      <p:sp>
        <p:nvSpPr>
          <p:cNvPr id="4" name="Espaço Reservado para Data 3"/>
          <p:cNvSpPr>
            <a:spLocks noGrp="1"/>
          </p:cNvSpPr>
          <p:nvPr>
            <p:ph type="dt" sz="half" idx="10"/>
          </p:nvPr>
        </p:nvSpPr>
        <p:spPr/>
        <p:txBody>
          <a:bodyPr/>
          <a:lstStyle/>
          <a:p>
            <a:fld id="{2E700DB3-DBF0-4086-B675-117E7A9610B8}" type="datetimeFigureOut">
              <a:rPr lang="pt-BR" smtClean="0"/>
              <a:pPr/>
              <a:t>04/02/2021</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2119D8CF-8DEC-4D9F-84EE-ADF04DFF3391}" type="slidenum">
              <a:rPr lang="pt-BR" smtClean="0"/>
              <a:pPr/>
              <a:t>‹nº›</a:t>
            </a:fld>
            <a:endParaRPr lang="pt-B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Clique para editar o estilo do título mestre</a:t>
            </a:r>
            <a:endParaRPr lang="pt-BR"/>
          </a:p>
        </p:txBody>
      </p:sp>
      <p:sp>
        <p:nvSpPr>
          <p:cNvPr id="3" name="Espaço Reservado para Texto Vertical 2"/>
          <p:cNvSpPr>
            <a:spLocks noGrp="1"/>
          </p:cNvSpPr>
          <p:nvPr>
            <p:ph type="body" orient="vert" idx="1"/>
          </p:nvPr>
        </p:nvSpPr>
        <p:spPr/>
        <p:txBody>
          <a:bodyPr vert="eaVert"/>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Espaço Reservado para Data 3"/>
          <p:cNvSpPr>
            <a:spLocks noGrp="1"/>
          </p:cNvSpPr>
          <p:nvPr>
            <p:ph type="dt" sz="half" idx="10"/>
          </p:nvPr>
        </p:nvSpPr>
        <p:spPr/>
        <p:txBody>
          <a:bodyPr/>
          <a:lstStyle/>
          <a:p>
            <a:fld id="{2E700DB3-DBF0-4086-B675-117E7A9610B8}" type="datetimeFigureOut">
              <a:rPr lang="pt-BR" smtClean="0"/>
              <a:pPr/>
              <a:t>04/02/2021</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2119D8CF-8DEC-4D9F-84EE-ADF04DFF3391}" type="slidenum">
              <a:rPr lang="pt-BR" smtClean="0"/>
              <a:pPr/>
              <a:t>‹nº›</a:t>
            </a:fld>
            <a:endParaRPr lang="pt-B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e texto verticais">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4972050" y="396703"/>
            <a:ext cx="1543050" cy="8452203"/>
          </a:xfrm>
        </p:spPr>
        <p:txBody>
          <a:bodyPr vert="eaVert"/>
          <a:lstStyle/>
          <a:p>
            <a:r>
              <a:rPr lang="pt-BR" smtClean="0"/>
              <a:t>Clique para editar o estilo do título mestre</a:t>
            </a:r>
            <a:endParaRPr lang="pt-BR"/>
          </a:p>
        </p:txBody>
      </p:sp>
      <p:sp>
        <p:nvSpPr>
          <p:cNvPr id="3" name="Espaço Reservado para Texto Vertical 2"/>
          <p:cNvSpPr>
            <a:spLocks noGrp="1"/>
          </p:cNvSpPr>
          <p:nvPr>
            <p:ph type="body" orient="vert" idx="1"/>
          </p:nvPr>
        </p:nvSpPr>
        <p:spPr>
          <a:xfrm>
            <a:off x="342900" y="396703"/>
            <a:ext cx="4514850" cy="8452203"/>
          </a:xfrm>
        </p:spPr>
        <p:txBody>
          <a:bodyPr vert="eaVert"/>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Espaço Reservado para Data 3"/>
          <p:cNvSpPr>
            <a:spLocks noGrp="1"/>
          </p:cNvSpPr>
          <p:nvPr>
            <p:ph type="dt" sz="half" idx="10"/>
          </p:nvPr>
        </p:nvSpPr>
        <p:spPr/>
        <p:txBody>
          <a:bodyPr/>
          <a:lstStyle/>
          <a:p>
            <a:fld id="{2E700DB3-DBF0-4086-B675-117E7A9610B8}" type="datetimeFigureOut">
              <a:rPr lang="pt-BR" smtClean="0"/>
              <a:pPr/>
              <a:t>04/02/2021</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2119D8CF-8DEC-4D9F-84EE-ADF04DFF3391}" type="slidenum">
              <a:rPr lang="pt-BR" smtClean="0"/>
              <a:pPr/>
              <a:t>‹nº›</a:t>
            </a:fld>
            <a:endParaRPr lang="pt-B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Clique para editar o estilo do título mestre</a:t>
            </a:r>
            <a:endParaRPr lang="pt-BR"/>
          </a:p>
        </p:txBody>
      </p:sp>
      <p:sp>
        <p:nvSpPr>
          <p:cNvPr id="3" name="Espaço Reservado para Conteúdo 2"/>
          <p:cNvSpPr>
            <a:spLocks noGrp="1"/>
          </p:cNvSpPr>
          <p:nvPr>
            <p:ph idx="1"/>
          </p:nvPr>
        </p:nvSpPr>
        <p:spPr/>
        <p:txBody>
          <a:body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Espaço Reservado para Data 3"/>
          <p:cNvSpPr>
            <a:spLocks noGrp="1"/>
          </p:cNvSpPr>
          <p:nvPr>
            <p:ph type="dt" sz="half" idx="10"/>
          </p:nvPr>
        </p:nvSpPr>
        <p:spPr/>
        <p:txBody>
          <a:bodyPr/>
          <a:lstStyle/>
          <a:p>
            <a:fld id="{2E700DB3-DBF0-4086-B675-117E7A9610B8}" type="datetimeFigureOut">
              <a:rPr lang="pt-BR" smtClean="0"/>
              <a:pPr/>
              <a:t>04/02/2021</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2119D8CF-8DEC-4D9F-84EE-ADF04DFF3391}" type="slidenum">
              <a:rPr lang="pt-BR" smtClean="0"/>
              <a:pPr/>
              <a:t>‹nº›</a:t>
            </a:fld>
            <a:endParaRPr lang="pt-B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p:cNvSpPr>
            <a:spLocks noGrp="1"/>
          </p:cNvSpPr>
          <p:nvPr>
            <p:ph type="title"/>
          </p:nvPr>
        </p:nvSpPr>
        <p:spPr>
          <a:xfrm>
            <a:off x="541735" y="6365524"/>
            <a:ext cx="5829300" cy="1967442"/>
          </a:xfrm>
        </p:spPr>
        <p:txBody>
          <a:bodyPr anchor="t"/>
          <a:lstStyle>
            <a:lvl1pPr algn="l">
              <a:defRPr sz="4000" b="1" cap="all"/>
            </a:lvl1pPr>
          </a:lstStyle>
          <a:p>
            <a:r>
              <a:rPr lang="pt-BR" smtClean="0"/>
              <a:t>Clique para editar o estilo do título mestre</a:t>
            </a:r>
            <a:endParaRPr lang="pt-BR"/>
          </a:p>
        </p:txBody>
      </p:sp>
      <p:sp>
        <p:nvSpPr>
          <p:cNvPr id="3" name="Espaço Reservado para Texto 2"/>
          <p:cNvSpPr>
            <a:spLocks noGrp="1"/>
          </p:cNvSpPr>
          <p:nvPr>
            <p:ph type="body" idx="1"/>
          </p:nvPr>
        </p:nvSpPr>
        <p:spPr>
          <a:xfrm>
            <a:off x="541735" y="4198588"/>
            <a:ext cx="5829300" cy="216693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BR" smtClean="0"/>
              <a:t>Clique para editar os estilos do texto mestre</a:t>
            </a:r>
          </a:p>
        </p:txBody>
      </p:sp>
      <p:sp>
        <p:nvSpPr>
          <p:cNvPr id="4" name="Espaço Reservado para Data 3"/>
          <p:cNvSpPr>
            <a:spLocks noGrp="1"/>
          </p:cNvSpPr>
          <p:nvPr>
            <p:ph type="dt" sz="half" idx="10"/>
          </p:nvPr>
        </p:nvSpPr>
        <p:spPr/>
        <p:txBody>
          <a:bodyPr/>
          <a:lstStyle/>
          <a:p>
            <a:fld id="{2E700DB3-DBF0-4086-B675-117E7A9610B8}" type="datetimeFigureOut">
              <a:rPr lang="pt-BR" smtClean="0"/>
              <a:pPr/>
              <a:t>04/02/2021</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2119D8CF-8DEC-4D9F-84EE-ADF04DFF3391}" type="slidenum">
              <a:rPr lang="pt-BR" smtClean="0"/>
              <a:pPr/>
              <a:t>‹nº›</a:t>
            </a:fld>
            <a:endParaRPr lang="pt-B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Clique para editar o estilo do título mestre</a:t>
            </a:r>
            <a:endParaRPr lang="pt-BR"/>
          </a:p>
        </p:txBody>
      </p:sp>
      <p:sp>
        <p:nvSpPr>
          <p:cNvPr id="3" name="Espaço Reservado para Conteúdo 2"/>
          <p:cNvSpPr>
            <a:spLocks noGrp="1"/>
          </p:cNvSpPr>
          <p:nvPr>
            <p:ph sz="half" idx="1"/>
          </p:nvPr>
        </p:nvSpPr>
        <p:spPr>
          <a:xfrm>
            <a:off x="342900" y="2311402"/>
            <a:ext cx="3028950" cy="653750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Espaço Reservado para Conteúdo 3"/>
          <p:cNvSpPr>
            <a:spLocks noGrp="1"/>
          </p:cNvSpPr>
          <p:nvPr>
            <p:ph sz="half" idx="2"/>
          </p:nvPr>
        </p:nvSpPr>
        <p:spPr>
          <a:xfrm>
            <a:off x="3486150" y="2311402"/>
            <a:ext cx="3028950" cy="653750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5" name="Espaço Reservado para Data 4"/>
          <p:cNvSpPr>
            <a:spLocks noGrp="1"/>
          </p:cNvSpPr>
          <p:nvPr>
            <p:ph type="dt" sz="half" idx="10"/>
          </p:nvPr>
        </p:nvSpPr>
        <p:spPr/>
        <p:txBody>
          <a:bodyPr/>
          <a:lstStyle/>
          <a:p>
            <a:fld id="{2E700DB3-DBF0-4086-B675-117E7A9610B8}" type="datetimeFigureOut">
              <a:rPr lang="pt-BR" smtClean="0"/>
              <a:pPr/>
              <a:t>04/02/2021</a:t>
            </a:fld>
            <a:endParaRPr lang="pt-BR"/>
          </a:p>
        </p:txBody>
      </p:sp>
      <p:sp>
        <p:nvSpPr>
          <p:cNvPr id="6" name="Espaço Reservado para Rodapé 5"/>
          <p:cNvSpPr>
            <a:spLocks noGrp="1"/>
          </p:cNvSpPr>
          <p:nvPr>
            <p:ph type="ftr" sz="quarter" idx="11"/>
          </p:nvPr>
        </p:nvSpPr>
        <p:spPr/>
        <p:txBody>
          <a:bodyPr/>
          <a:lstStyle/>
          <a:p>
            <a:endParaRPr lang="pt-BR"/>
          </a:p>
        </p:txBody>
      </p:sp>
      <p:sp>
        <p:nvSpPr>
          <p:cNvPr id="7" name="Espaço Reservado para Número de Slide 6"/>
          <p:cNvSpPr>
            <a:spLocks noGrp="1"/>
          </p:cNvSpPr>
          <p:nvPr>
            <p:ph type="sldNum" sz="quarter" idx="12"/>
          </p:nvPr>
        </p:nvSpPr>
        <p:spPr/>
        <p:txBody>
          <a:bodyPr/>
          <a:lstStyle/>
          <a:p>
            <a:fld id="{2119D8CF-8DEC-4D9F-84EE-ADF04DFF3391}" type="slidenum">
              <a:rPr lang="pt-BR" smtClean="0"/>
              <a:pPr/>
              <a:t>‹nº›</a:t>
            </a:fld>
            <a:endParaRPr lang="pt-B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lvl1pPr>
              <a:defRPr/>
            </a:lvl1pPr>
          </a:lstStyle>
          <a:p>
            <a:r>
              <a:rPr lang="pt-BR" smtClean="0"/>
              <a:t>Clique para editar o estilo do título mestre</a:t>
            </a:r>
            <a:endParaRPr lang="pt-BR"/>
          </a:p>
        </p:txBody>
      </p:sp>
      <p:sp>
        <p:nvSpPr>
          <p:cNvPr id="3" name="Espaço Reservado para Texto 2"/>
          <p:cNvSpPr>
            <a:spLocks noGrp="1"/>
          </p:cNvSpPr>
          <p:nvPr>
            <p:ph type="body" idx="1"/>
          </p:nvPr>
        </p:nvSpPr>
        <p:spPr>
          <a:xfrm>
            <a:off x="342901" y="2217385"/>
            <a:ext cx="3030141" cy="924101"/>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smtClean="0"/>
              <a:t>Clique para editar os estilos do texto mestre</a:t>
            </a:r>
          </a:p>
        </p:txBody>
      </p:sp>
      <p:sp>
        <p:nvSpPr>
          <p:cNvPr id="4" name="Espaço Reservado para Conteúdo 3"/>
          <p:cNvSpPr>
            <a:spLocks noGrp="1"/>
          </p:cNvSpPr>
          <p:nvPr>
            <p:ph sz="half" idx="2"/>
          </p:nvPr>
        </p:nvSpPr>
        <p:spPr>
          <a:xfrm>
            <a:off x="342901" y="3141486"/>
            <a:ext cx="3030141" cy="570741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5" name="Espaço Reservado para Texto 4"/>
          <p:cNvSpPr>
            <a:spLocks noGrp="1"/>
          </p:cNvSpPr>
          <p:nvPr>
            <p:ph type="body" sz="quarter" idx="3"/>
          </p:nvPr>
        </p:nvSpPr>
        <p:spPr>
          <a:xfrm>
            <a:off x="3483770" y="2217385"/>
            <a:ext cx="3031332" cy="924101"/>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smtClean="0"/>
              <a:t>Clique para editar os estilos do texto mestre</a:t>
            </a:r>
          </a:p>
        </p:txBody>
      </p:sp>
      <p:sp>
        <p:nvSpPr>
          <p:cNvPr id="6" name="Espaço Reservado para Conteúdo 5"/>
          <p:cNvSpPr>
            <a:spLocks noGrp="1"/>
          </p:cNvSpPr>
          <p:nvPr>
            <p:ph sz="quarter" idx="4"/>
          </p:nvPr>
        </p:nvSpPr>
        <p:spPr>
          <a:xfrm>
            <a:off x="3483770" y="3141486"/>
            <a:ext cx="3031332" cy="570741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7" name="Espaço Reservado para Data 6"/>
          <p:cNvSpPr>
            <a:spLocks noGrp="1"/>
          </p:cNvSpPr>
          <p:nvPr>
            <p:ph type="dt" sz="half" idx="10"/>
          </p:nvPr>
        </p:nvSpPr>
        <p:spPr/>
        <p:txBody>
          <a:bodyPr/>
          <a:lstStyle/>
          <a:p>
            <a:fld id="{2E700DB3-DBF0-4086-B675-117E7A9610B8}" type="datetimeFigureOut">
              <a:rPr lang="pt-BR" smtClean="0"/>
              <a:pPr/>
              <a:t>04/02/2021</a:t>
            </a:fld>
            <a:endParaRPr lang="pt-BR"/>
          </a:p>
        </p:txBody>
      </p:sp>
      <p:sp>
        <p:nvSpPr>
          <p:cNvPr id="8" name="Espaço Reservado para Rodapé 7"/>
          <p:cNvSpPr>
            <a:spLocks noGrp="1"/>
          </p:cNvSpPr>
          <p:nvPr>
            <p:ph type="ftr" sz="quarter" idx="11"/>
          </p:nvPr>
        </p:nvSpPr>
        <p:spPr/>
        <p:txBody>
          <a:bodyPr/>
          <a:lstStyle/>
          <a:p>
            <a:endParaRPr lang="pt-BR"/>
          </a:p>
        </p:txBody>
      </p:sp>
      <p:sp>
        <p:nvSpPr>
          <p:cNvPr id="9" name="Espaço Reservado para Número de Slide 8"/>
          <p:cNvSpPr>
            <a:spLocks noGrp="1"/>
          </p:cNvSpPr>
          <p:nvPr>
            <p:ph type="sldNum" sz="quarter" idx="12"/>
          </p:nvPr>
        </p:nvSpPr>
        <p:spPr/>
        <p:txBody>
          <a:bodyPr/>
          <a:lstStyle/>
          <a:p>
            <a:fld id="{2119D8CF-8DEC-4D9F-84EE-ADF04DFF3391}" type="slidenum">
              <a:rPr lang="pt-BR" smtClean="0"/>
              <a:pPr/>
              <a:t>‹nº›</a:t>
            </a:fld>
            <a:endParaRPr lang="pt-B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Clique para editar o estilo do título mestre</a:t>
            </a:r>
            <a:endParaRPr lang="pt-BR"/>
          </a:p>
        </p:txBody>
      </p:sp>
      <p:sp>
        <p:nvSpPr>
          <p:cNvPr id="3" name="Espaço Reservado para Data 2"/>
          <p:cNvSpPr>
            <a:spLocks noGrp="1"/>
          </p:cNvSpPr>
          <p:nvPr>
            <p:ph type="dt" sz="half" idx="10"/>
          </p:nvPr>
        </p:nvSpPr>
        <p:spPr/>
        <p:txBody>
          <a:bodyPr/>
          <a:lstStyle/>
          <a:p>
            <a:fld id="{2E700DB3-DBF0-4086-B675-117E7A9610B8}" type="datetimeFigureOut">
              <a:rPr lang="pt-BR" smtClean="0"/>
              <a:pPr/>
              <a:t>04/02/2021</a:t>
            </a:fld>
            <a:endParaRPr lang="pt-BR"/>
          </a:p>
        </p:txBody>
      </p:sp>
      <p:sp>
        <p:nvSpPr>
          <p:cNvPr id="4" name="Espaço Reservado para Rodapé 3"/>
          <p:cNvSpPr>
            <a:spLocks noGrp="1"/>
          </p:cNvSpPr>
          <p:nvPr>
            <p:ph type="ftr" sz="quarter" idx="11"/>
          </p:nvPr>
        </p:nvSpPr>
        <p:spPr/>
        <p:txBody>
          <a:bodyPr/>
          <a:lstStyle/>
          <a:p>
            <a:endParaRPr lang="pt-BR"/>
          </a:p>
        </p:txBody>
      </p:sp>
      <p:sp>
        <p:nvSpPr>
          <p:cNvPr id="5" name="Espaço Reservado para Número de Slide 4"/>
          <p:cNvSpPr>
            <a:spLocks noGrp="1"/>
          </p:cNvSpPr>
          <p:nvPr>
            <p:ph type="sldNum" sz="quarter" idx="12"/>
          </p:nvPr>
        </p:nvSpPr>
        <p:spPr/>
        <p:txBody>
          <a:bodyPr/>
          <a:lstStyle/>
          <a:p>
            <a:fld id="{2119D8CF-8DEC-4D9F-84EE-ADF04DFF3391}" type="slidenum">
              <a:rPr lang="pt-BR" smtClean="0"/>
              <a:pPr/>
              <a:t>‹nº›</a:t>
            </a:fld>
            <a:endParaRPr lang="pt-B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p:cNvSpPr>
            <a:spLocks noGrp="1"/>
          </p:cNvSpPr>
          <p:nvPr>
            <p:ph type="dt" sz="half" idx="10"/>
          </p:nvPr>
        </p:nvSpPr>
        <p:spPr/>
        <p:txBody>
          <a:bodyPr/>
          <a:lstStyle/>
          <a:p>
            <a:fld id="{2E700DB3-DBF0-4086-B675-117E7A9610B8}" type="datetimeFigureOut">
              <a:rPr lang="pt-BR" smtClean="0"/>
              <a:pPr/>
              <a:t>04/02/2021</a:t>
            </a:fld>
            <a:endParaRPr lang="pt-BR"/>
          </a:p>
        </p:txBody>
      </p:sp>
      <p:sp>
        <p:nvSpPr>
          <p:cNvPr id="3" name="Espaço Reservado para Rodapé 2"/>
          <p:cNvSpPr>
            <a:spLocks noGrp="1"/>
          </p:cNvSpPr>
          <p:nvPr>
            <p:ph type="ftr" sz="quarter" idx="11"/>
          </p:nvPr>
        </p:nvSpPr>
        <p:spPr/>
        <p:txBody>
          <a:bodyPr/>
          <a:lstStyle/>
          <a:p>
            <a:endParaRPr lang="pt-BR"/>
          </a:p>
        </p:txBody>
      </p:sp>
      <p:sp>
        <p:nvSpPr>
          <p:cNvPr id="4" name="Espaço Reservado para Número de Slide 3"/>
          <p:cNvSpPr>
            <a:spLocks noGrp="1"/>
          </p:cNvSpPr>
          <p:nvPr>
            <p:ph type="sldNum" sz="quarter" idx="12"/>
          </p:nvPr>
        </p:nvSpPr>
        <p:spPr/>
        <p:txBody>
          <a:bodyPr/>
          <a:lstStyle/>
          <a:p>
            <a:fld id="{2119D8CF-8DEC-4D9F-84EE-ADF04DFF3391}" type="slidenum">
              <a:rPr lang="pt-BR" smtClean="0"/>
              <a:pPr/>
              <a:t>‹nº›</a:t>
            </a:fld>
            <a:endParaRPr lang="pt-B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342901" y="394405"/>
            <a:ext cx="2256235" cy="1678517"/>
          </a:xfrm>
        </p:spPr>
        <p:txBody>
          <a:bodyPr anchor="b"/>
          <a:lstStyle>
            <a:lvl1pPr algn="l">
              <a:defRPr sz="2000" b="1"/>
            </a:lvl1pPr>
          </a:lstStyle>
          <a:p>
            <a:r>
              <a:rPr lang="pt-BR" smtClean="0"/>
              <a:t>Clique para editar o estilo do título mestre</a:t>
            </a:r>
            <a:endParaRPr lang="pt-BR"/>
          </a:p>
        </p:txBody>
      </p:sp>
      <p:sp>
        <p:nvSpPr>
          <p:cNvPr id="3" name="Espaço Reservado para Conteúdo 2"/>
          <p:cNvSpPr>
            <a:spLocks noGrp="1"/>
          </p:cNvSpPr>
          <p:nvPr>
            <p:ph idx="1"/>
          </p:nvPr>
        </p:nvSpPr>
        <p:spPr>
          <a:xfrm>
            <a:off x="2681288" y="394409"/>
            <a:ext cx="3833812" cy="845449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Espaço Reservado para Texto 3"/>
          <p:cNvSpPr>
            <a:spLocks noGrp="1"/>
          </p:cNvSpPr>
          <p:nvPr>
            <p:ph type="body" sz="half" idx="2"/>
          </p:nvPr>
        </p:nvSpPr>
        <p:spPr>
          <a:xfrm>
            <a:off x="342901" y="2072924"/>
            <a:ext cx="2256235" cy="677598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smtClean="0"/>
              <a:t>Clique para editar os estilos do texto mestre</a:t>
            </a:r>
          </a:p>
        </p:txBody>
      </p:sp>
      <p:sp>
        <p:nvSpPr>
          <p:cNvPr id="5" name="Espaço Reservado para Data 4"/>
          <p:cNvSpPr>
            <a:spLocks noGrp="1"/>
          </p:cNvSpPr>
          <p:nvPr>
            <p:ph type="dt" sz="half" idx="10"/>
          </p:nvPr>
        </p:nvSpPr>
        <p:spPr/>
        <p:txBody>
          <a:bodyPr/>
          <a:lstStyle/>
          <a:p>
            <a:fld id="{2E700DB3-DBF0-4086-B675-117E7A9610B8}" type="datetimeFigureOut">
              <a:rPr lang="pt-BR" smtClean="0"/>
              <a:pPr/>
              <a:t>04/02/2021</a:t>
            </a:fld>
            <a:endParaRPr lang="pt-BR"/>
          </a:p>
        </p:txBody>
      </p:sp>
      <p:sp>
        <p:nvSpPr>
          <p:cNvPr id="6" name="Espaço Reservado para Rodapé 5"/>
          <p:cNvSpPr>
            <a:spLocks noGrp="1"/>
          </p:cNvSpPr>
          <p:nvPr>
            <p:ph type="ftr" sz="quarter" idx="11"/>
          </p:nvPr>
        </p:nvSpPr>
        <p:spPr/>
        <p:txBody>
          <a:bodyPr/>
          <a:lstStyle/>
          <a:p>
            <a:endParaRPr lang="pt-BR"/>
          </a:p>
        </p:txBody>
      </p:sp>
      <p:sp>
        <p:nvSpPr>
          <p:cNvPr id="7" name="Espaço Reservado para Número de Slide 6"/>
          <p:cNvSpPr>
            <a:spLocks noGrp="1"/>
          </p:cNvSpPr>
          <p:nvPr>
            <p:ph type="sldNum" sz="quarter" idx="12"/>
          </p:nvPr>
        </p:nvSpPr>
        <p:spPr/>
        <p:txBody>
          <a:bodyPr/>
          <a:lstStyle/>
          <a:p>
            <a:fld id="{2119D8CF-8DEC-4D9F-84EE-ADF04DFF3391}" type="slidenum">
              <a:rPr lang="pt-BR" smtClean="0"/>
              <a:pPr/>
              <a:t>‹nº›</a:t>
            </a:fld>
            <a:endParaRPr lang="pt-B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1344216" y="6934200"/>
            <a:ext cx="4114800" cy="818622"/>
          </a:xfrm>
        </p:spPr>
        <p:txBody>
          <a:bodyPr anchor="b"/>
          <a:lstStyle>
            <a:lvl1pPr algn="l">
              <a:defRPr sz="2000" b="1"/>
            </a:lvl1pPr>
          </a:lstStyle>
          <a:p>
            <a:r>
              <a:rPr lang="pt-BR" smtClean="0"/>
              <a:t>Clique para editar o estilo do título mestre</a:t>
            </a:r>
            <a:endParaRPr lang="pt-BR"/>
          </a:p>
        </p:txBody>
      </p:sp>
      <p:sp>
        <p:nvSpPr>
          <p:cNvPr id="3" name="Espaço Reservado para Imagem 2"/>
          <p:cNvSpPr>
            <a:spLocks noGrp="1"/>
          </p:cNvSpPr>
          <p:nvPr>
            <p:ph type="pic" idx="1"/>
          </p:nvPr>
        </p:nvSpPr>
        <p:spPr>
          <a:xfrm>
            <a:off x="1344216" y="885119"/>
            <a:ext cx="4114800" cy="59436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p:cNvSpPr>
            <a:spLocks noGrp="1"/>
          </p:cNvSpPr>
          <p:nvPr>
            <p:ph type="body" sz="half" idx="2"/>
          </p:nvPr>
        </p:nvSpPr>
        <p:spPr>
          <a:xfrm>
            <a:off x="1344216" y="7752822"/>
            <a:ext cx="4114800" cy="116257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smtClean="0"/>
              <a:t>Clique para editar os estilos do texto mestre</a:t>
            </a:r>
          </a:p>
        </p:txBody>
      </p:sp>
      <p:sp>
        <p:nvSpPr>
          <p:cNvPr id="5" name="Espaço Reservado para Data 4"/>
          <p:cNvSpPr>
            <a:spLocks noGrp="1"/>
          </p:cNvSpPr>
          <p:nvPr>
            <p:ph type="dt" sz="half" idx="10"/>
          </p:nvPr>
        </p:nvSpPr>
        <p:spPr/>
        <p:txBody>
          <a:bodyPr/>
          <a:lstStyle/>
          <a:p>
            <a:fld id="{2E700DB3-DBF0-4086-B675-117E7A9610B8}" type="datetimeFigureOut">
              <a:rPr lang="pt-BR" smtClean="0"/>
              <a:pPr/>
              <a:t>04/02/2021</a:t>
            </a:fld>
            <a:endParaRPr lang="pt-BR"/>
          </a:p>
        </p:txBody>
      </p:sp>
      <p:sp>
        <p:nvSpPr>
          <p:cNvPr id="6" name="Espaço Reservado para Rodapé 5"/>
          <p:cNvSpPr>
            <a:spLocks noGrp="1"/>
          </p:cNvSpPr>
          <p:nvPr>
            <p:ph type="ftr" sz="quarter" idx="11"/>
          </p:nvPr>
        </p:nvSpPr>
        <p:spPr/>
        <p:txBody>
          <a:bodyPr/>
          <a:lstStyle/>
          <a:p>
            <a:endParaRPr lang="pt-BR"/>
          </a:p>
        </p:txBody>
      </p:sp>
      <p:sp>
        <p:nvSpPr>
          <p:cNvPr id="7" name="Espaço Reservado para Número de Slide 6"/>
          <p:cNvSpPr>
            <a:spLocks noGrp="1"/>
          </p:cNvSpPr>
          <p:nvPr>
            <p:ph type="sldNum" sz="quarter" idx="12"/>
          </p:nvPr>
        </p:nvSpPr>
        <p:spPr/>
        <p:txBody>
          <a:bodyPr/>
          <a:lstStyle/>
          <a:p>
            <a:fld id="{2119D8CF-8DEC-4D9F-84EE-ADF04DFF3391}" type="slidenum">
              <a:rPr lang="pt-BR" smtClean="0"/>
              <a:pPr/>
              <a:t>‹nº›</a:t>
            </a:fld>
            <a:endParaRPr lang="pt-B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p:cNvSpPr>
            <a:spLocks noGrp="1"/>
          </p:cNvSpPr>
          <p:nvPr>
            <p:ph type="title"/>
          </p:nvPr>
        </p:nvSpPr>
        <p:spPr>
          <a:xfrm>
            <a:off x="342900" y="396699"/>
            <a:ext cx="6172200" cy="1651000"/>
          </a:xfrm>
          <a:prstGeom prst="rect">
            <a:avLst/>
          </a:prstGeom>
        </p:spPr>
        <p:txBody>
          <a:bodyPr vert="horz" lIns="91440" tIns="45720" rIns="91440" bIns="45720" rtlCol="0" anchor="ctr">
            <a:normAutofit/>
          </a:bodyPr>
          <a:lstStyle/>
          <a:p>
            <a:r>
              <a:rPr lang="pt-BR" smtClean="0"/>
              <a:t>Clique para editar o estilo do título mestre</a:t>
            </a:r>
            <a:endParaRPr lang="pt-BR"/>
          </a:p>
        </p:txBody>
      </p:sp>
      <p:sp>
        <p:nvSpPr>
          <p:cNvPr id="3" name="Espaço Reservado para Texto 2"/>
          <p:cNvSpPr>
            <a:spLocks noGrp="1"/>
          </p:cNvSpPr>
          <p:nvPr>
            <p:ph type="body" idx="1"/>
          </p:nvPr>
        </p:nvSpPr>
        <p:spPr>
          <a:xfrm>
            <a:off x="342900" y="2311402"/>
            <a:ext cx="6172200" cy="6537502"/>
          </a:xfrm>
          <a:prstGeom prst="rect">
            <a:avLst/>
          </a:prstGeom>
        </p:spPr>
        <p:txBody>
          <a:bodyPr vert="horz" lIns="91440" tIns="45720" rIns="91440" bIns="45720" rtlCol="0">
            <a:normAutofit/>
          </a:body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Espaço Reservado para Data 3"/>
          <p:cNvSpPr>
            <a:spLocks noGrp="1"/>
          </p:cNvSpPr>
          <p:nvPr>
            <p:ph type="dt" sz="half" idx="2"/>
          </p:nvPr>
        </p:nvSpPr>
        <p:spPr>
          <a:xfrm>
            <a:off x="342900" y="9181398"/>
            <a:ext cx="1600200" cy="527403"/>
          </a:xfrm>
          <a:prstGeom prst="rect">
            <a:avLst/>
          </a:prstGeom>
        </p:spPr>
        <p:txBody>
          <a:bodyPr vert="horz" lIns="91440" tIns="45720" rIns="91440" bIns="45720" rtlCol="0" anchor="ctr"/>
          <a:lstStyle>
            <a:lvl1pPr algn="l">
              <a:defRPr sz="1200">
                <a:solidFill>
                  <a:schemeClr val="tx1">
                    <a:tint val="75000"/>
                  </a:schemeClr>
                </a:solidFill>
              </a:defRPr>
            </a:lvl1pPr>
          </a:lstStyle>
          <a:p>
            <a:fld id="{2E700DB3-DBF0-4086-B675-117E7A9610B8}" type="datetimeFigureOut">
              <a:rPr lang="pt-BR" smtClean="0"/>
              <a:pPr/>
              <a:t>04/02/2021</a:t>
            </a:fld>
            <a:endParaRPr lang="pt-BR"/>
          </a:p>
        </p:txBody>
      </p:sp>
      <p:sp>
        <p:nvSpPr>
          <p:cNvPr id="5" name="Espaço Reservado para Rodapé 4"/>
          <p:cNvSpPr>
            <a:spLocks noGrp="1"/>
          </p:cNvSpPr>
          <p:nvPr>
            <p:ph type="ftr" sz="quarter" idx="3"/>
          </p:nvPr>
        </p:nvSpPr>
        <p:spPr>
          <a:xfrm>
            <a:off x="2343150" y="9181398"/>
            <a:ext cx="2171700" cy="527403"/>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Espaço Reservado para Número de Slide 5"/>
          <p:cNvSpPr>
            <a:spLocks noGrp="1"/>
          </p:cNvSpPr>
          <p:nvPr>
            <p:ph type="sldNum" sz="quarter" idx="4"/>
          </p:nvPr>
        </p:nvSpPr>
        <p:spPr>
          <a:xfrm>
            <a:off x="4914900" y="9181398"/>
            <a:ext cx="1600200" cy="527403"/>
          </a:xfrm>
          <a:prstGeom prst="rect">
            <a:avLst/>
          </a:prstGeom>
        </p:spPr>
        <p:txBody>
          <a:bodyPr vert="horz" lIns="91440" tIns="45720" rIns="91440" bIns="45720" rtlCol="0" anchor="ctr"/>
          <a:lstStyle>
            <a:lvl1pPr algn="r">
              <a:defRPr sz="1200">
                <a:solidFill>
                  <a:schemeClr val="tx1">
                    <a:tint val="75000"/>
                  </a:schemeClr>
                </a:solidFill>
              </a:defRPr>
            </a:lvl1pPr>
          </a:lstStyle>
          <a:p>
            <a:fld id="{2119D8CF-8DEC-4D9F-84EE-ADF04DFF3391}" type="slidenum">
              <a:rPr lang="pt-BR" smtClean="0"/>
              <a:pPr/>
              <a:t>‹nº›</a:t>
            </a:fld>
            <a:endParaRPr lang="pt-B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jpe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diagramQuickStyle" Target="../diagrams/quickStyle4.xml"/><Relationship Id="rId3" Type="http://schemas.openxmlformats.org/officeDocument/2006/relationships/image" Target="../media/image1.jpeg"/><Relationship Id="rId7" Type="http://schemas.openxmlformats.org/officeDocument/2006/relationships/diagramLayout" Target="../diagrams/layout4.xml"/><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diagramData" Target="../diagrams/data4.xml"/><Relationship Id="rId5" Type="http://schemas.openxmlformats.org/officeDocument/2006/relationships/image" Target="../media/image24.png"/><Relationship Id="rId10" Type="http://schemas.microsoft.com/office/2007/relationships/diagramDrawing" Target="../diagrams/drawing4.xml"/><Relationship Id="rId4" Type="http://schemas.openxmlformats.org/officeDocument/2006/relationships/image" Target="../media/image14.png"/><Relationship Id="rId9" Type="http://schemas.openxmlformats.org/officeDocument/2006/relationships/diagramColors" Target="../diagrams/colors4.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1.jpe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1.jpe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1.jpe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1.jpe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1.jpe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2.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1.jpe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1.jpe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2.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20.png"/><Relationship Id="rId4" Type="http://schemas.openxmlformats.org/officeDocument/2006/relationships/image" Target="../media/image1.jpe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1.jpeg"/></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png"/><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1.jpeg"/></Relationships>
</file>

<file path=ppt/slides/_rels/slide21.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2.png"/><Relationship Id="rId7" Type="http://schemas.openxmlformats.org/officeDocument/2006/relationships/image" Target="../media/image31.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30.png"/><Relationship Id="rId5" Type="http://schemas.openxmlformats.org/officeDocument/2006/relationships/image" Target="../media/image20.png"/><Relationship Id="rId4" Type="http://schemas.openxmlformats.org/officeDocument/2006/relationships/image" Target="../media/image1.jpe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1.jpe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1.jpe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1.jpe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1.jpeg"/></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1.jpeg"/></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1.jpeg"/></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1.jpeg"/></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1.jpe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1.jpeg"/></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1.jpeg"/></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1.jpeg"/></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1.jpeg"/></Relationships>
</file>

<file path=ppt/slides/_rels/slide33.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png"/><Relationship Id="rId7" Type="http://schemas.openxmlformats.org/officeDocument/2006/relationships/image" Target="../media/image32.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1.jpeg"/></Relationships>
</file>

<file path=ppt/slides/_rels/slide34.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2.png"/><Relationship Id="rId7" Type="http://schemas.openxmlformats.org/officeDocument/2006/relationships/image" Target="../media/image34.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1.jpeg"/></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1.jpeg"/></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1.jpeg"/></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36.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1.jpeg"/></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1.jpeg"/></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1.jpeg"/></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37.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1.jpeg"/></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1.jpeg"/></Relationships>
</file>

<file path=ppt/slides/_rels/slide4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38.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1.jpeg"/></Relationships>
</file>

<file path=ppt/slides/_rels/slide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1.jpeg"/></Relationships>
</file>

<file path=ppt/slides/_rels/slide44.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2.png"/><Relationship Id="rId7" Type="http://schemas.openxmlformats.org/officeDocument/2006/relationships/image" Target="../media/image39.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1.jpeg"/></Relationships>
</file>

<file path=ppt/slides/_rels/slide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1.jpeg"/></Relationships>
</file>

<file path=ppt/slides/_rels/slide46.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2.png"/><Relationship Id="rId7" Type="http://schemas.openxmlformats.org/officeDocument/2006/relationships/image" Target="../media/image41.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1.jpeg"/></Relationships>
</file>

<file path=ppt/slides/_rels/slide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1.jpeg"/></Relationships>
</file>

<file path=ppt/slides/_rels/slide48.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2.png"/><Relationship Id="rId7" Type="http://schemas.openxmlformats.org/officeDocument/2006/relationships/image" Target="../media/image43.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10" Type="http://schemas.openxmlformats.org/officeDocument/2006/relationships/image" Target="../media/image46.png"/><Relationship Id="rId4" Type="http://schemas.openxmlformats.org/officeDocument/2006/relationships/image" Target="../media/image1.jpeg"/><Relationship Id="rId9" Type="http://schemas.openxmlformats.org/officeDocument/2006/relationships/image" Target="../media/image45.png"/></Relationships>
</file>

<file path=ppt/slides/_rels/slide49.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2.png"/><Relationship Id="rId7" Type="http://schemas.openxmlformats.org/officeDocument/2006/relationships/image" Target="../media/image47.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1.jpeg"/></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1.png"/><Relationship Id="rId3" Type="http://schemas.openxmlformats.org/officeDocument/2006/relationships/hyperlink" Target="http://www.youtube.com/c/JMarySystems/playlists?view_as=subscriber" TargetMode="External"/><Relationship Id="rId7" Type="http://schemas.openxmlformats.org/officeDocument/2006/relationships/image" Target="../media/image3.png"/><Relationship Id="rId12" Type="http://schemas.openxmlformats.org/officeDocument/2006/relationships/hyperlink" Target="mailto:jmarysystems@mail.com" TargetMode="External"/><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1.jpeg"/><Relationship Id="rId11" Type="http://schemas.openxmlformats.org/officeDocument/2006/relationships/hyperlink" Target="http://www.jmarysystems.com.br/" TargetMode="External"/><Relationship Id="rId5" Type="http://schemas.openxmlformats.org/officeDocument/2006/relationships/hyperlink" Target="https://github.com/jmarysystems?tab=repositories" TargetMode="External"/><Relationship Id="rId10" Type="http://schemas.openxmlformats.org/officeDocument/2006/relationships/hyperlink" Target="http://www.jmarysystems.com.br/Perguntas_e_Respostas/Perguntas_e_Respostas.html" TargetMode="External"/><Relationship Id="rId4" Type="http://schemas.openxmlformats.org/officeDocument/2006/relationships/hyperlink" Target="http://www.jmarysystems.com.br/Leitura_e_Aprendizagem/Leitura_e_Aprendizagem.html" TargetMode="External"/><Relationship Id="rId9" Type="http://schemas.openxmlformats.org/officeDocument/2006/relationships/image" Target="../media/image10.png"/></Relationships>
</file>

<file path=ppt/slides/_rels/slide50.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2.png"/><Relationship Id="rId7" Type="http://schemas.openxmlformats.org/officeDocument/2006/relationships/image" Target="../media/image49.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1.jpeg"/></Relationships>
</file>

<file path=ppt/slides/_rels/slide5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1.jpeg"/></Relationships>
</file>

<file path=ppt/slides/_rels/slide5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1.jpeg"/></Relationships>
</file>

<file path=ppt/slides/_rels/slide5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51.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1.jpeg"/></Relationships>
</file>

<file path=ppt/slides/_rels/slide5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1.jpeg"/></Relationships>
</file>

<file path=ppt/slides/_rels/slide5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1.jpeg"/></Relationships>
</file>

<file path=ppt/slides/_rels/slide5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1.jpeg"/></Relationships>
</file>

<file path=ppt/slides/_rels/slide5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1.jpeg"/></Relationships>
</file>

<file path=ppt/slides/_rels/slide5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1.jpeg"/></Relationships>
</file>

<file path=ppt/slides/_rels/slide59.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1.jpeg"/><Relationship Id="rId7" Type="http://schemas.openxmlformats.org/officeDocument/2006/relationships/image" Target="../media/image22.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hyperlink" Target="https://www.startse.com/noticia/nova-economia/corporate/25281/7-empresas-gigantes-que-morreram-nos-ultimos-anos-por-nao-inovar" TargetMode="External"/><Relationship Id="rId4" Type="http://schemas.openxmlformats.org/officeDocument/2006/relationships/image" Target="../media/image25.png"/><Relationship Id="rId9" Type="http://schemas.openxmlformats.org/officeDocument/2006/relationships/image" Target="../media/image53.png"/></Relationships>
</file>

<file path=ppt/slides/_rels/slide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1.jpeg"/><Relationship Id="rId7" Type="http://schemas.openxmlformats.org/officeDocument/2006/relationships/image" Target="../media/image22.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hyperlink" Target="https://guiaempreendedor.com/10-empreendedores-de-sucesso-para-se-inspirar/" TargetMode="External"/><Relationship Id="rId4" Type="http://schemas.openxmlformats.org/officeDocument/2006/relationships/image" Target="../media/image25.png"/><Relationship Id="rId9" Type="http://schemas.openxmlformats.org/officeDocument/2006/relationships/image" Target="../media/image55.png"/></Relationships>
</file>

<file path=ppt/slides/_rels/slide61.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1.jpeg"/><Relationship Id="rId7" Type="http://schemas.openxmlformats.org/officeDocument/2006/relationships/image" Target="../media/image22.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hyperlink" Target="https://www.ibccoaching.com.br/portal/empreendedorismo/voce-sabe-o-que-e-empreendedorismo-corporativo/" TargetMode="External"/><Relationship Id="rId4" Type="http://schemas.openxmlformats.org/officeDocument/2006/relationships/image" Target="../media/image25.png"/><Relationship Id="rId9" Type="http://schemas.openxmlformats.org/officeDocument/2006/relationships/image" Target="../media/image57.png"/></Relationships>
</file>

<file path=ppt/slides/_rels/slide62.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1.jpeg"/><Relationship Id="rId7" Type="http://schemas.openxmlformats.org/officeDocument/2006/relationships/image" Target="../media/image22.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hyperlink" Target="https://exame.abril.com.br/pme/5-principais-caracteristicas-de-um-empreendedor-de-sucesso/" TargetMode="External"/><Relationship Id="rId10" Type="http://schemas.openxmlformats.org/officeDocument/2006/relationships/image" Target="../media/image60.png"/><Relationship Id="rId4" Type="http://schemas.openxmlformats.org/officeDocument/2006/relationships/image" Target="../media/image25.png"/><Relationship Id="rId9" Type="http://schemas.openxmlformats.org/officeDocument/2006/relationships/image" Target="../media/image59.png"/></Relationships>
</file>

<file path=ppt/slides/_rels/slide63.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1.jpeg"/><Relationship Id="rId7" Type="http://schemas.openxmlformats.org/officeDocument/2006/relationships/image" Target="../media/image61.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25.png"/></Relationships>
</file>

<file path=ppt/slides/_rels/slide64.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1.jpeg"/><Relationship Id="rId7" Type="http://schemas.openxmlformats.org/officeDocument/2006/relationships/image" Target="../media/image22.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hyperlink" Target="https://exame.abril.com.br/negocios/as-23-empresas-brasileiras-entre-as-maiores-do-mundo/" TargetMode="External"/><Relationship Id="rId4" Type="http://schemas.openxmlformats.org/officeDocument/2006/relationships/image" Target="../media/image25.png"/><Relationship Id="rId9" Type="http://schemas.openxmlformats.org/officeDocument/2006/relationships/image" Target="../media/image64.png"/></Relationships>
</file>

<file path=ppt/slides/_rels/slide65.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1.jpeg"/><Relationship Id="rId7" Type="http://schemas.openxmlformats.org/officeDocument/2006/relationships/image" Target="../media/image22.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hyperlink" Target="https://meusucesso.com/artigos/empreendedorismo/5-exemplos-de-empreendedorismo-social-no-brasil-173/" TargetMode="External"/><Relationship Id="rId4" Type="http://schemas.openxmlformats.org/officeDocument/2006/relationships/image" Target="../media/image25.png"/><Relationship Id="rId9" Type="http://schemas.openxmlformats.org/officeDocument/2006/relationships/image" Target="../media/image66.png"/></Relationships>
</file>

<file path=ppt/slides/_rels/slide66.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1.jpeg"/><Relationship Id="rId7" Type="http://schemas.openxmlformats.org/officeDocument/2006/relationships/image" Target="../media/image22.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hyperlink" Target="https://www.portaleducacao.com.br/conteudo/artigos/administracao/empreendedor-x-administrador/50939" TargetMode="External"/><Relationship Id="rId4" Type="http://schemas.openxmlformats.org/officeDocument/2006/relationships/image" Target="../media/image25.png"/><Relationship Id="rId9" Type="http://schemas.openxmlformats.org/officeDocument/2006/relationships/image" Target="../media/image68.png"/></Relationships>
</file>

<file path=ppt/slides/_rels/slide67.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1.jpeg"/><Relationship Id="rId7" Type="http://schemas.openxmlformats.org/officeDocument/2006/relationships/image" Target="../media/image22.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hyperlink" Target="https://extra.globo.com/emprego/os-12-maiores-empreendedores-dos-novos-tempos-6144392.html" TargetMode="External"/><Relationship Id="rId4" Type="http://schemas.openxmlformats.org/officeDocument/2006/relationships/image" Target="../media/image25.png"/><Relationship Id="rId9" Type="http://schemas.openxmlformats.org/officeDocument/2006/relationships/image" Target="../media/image70.png"/></Relationships>
</file>

<file path=ppt/slides/_rels/slide68.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1.jpeg"/><Relationship Id="rId7" Type="http://schemas.openxmlformats.org/officeDocument/2006/relationships/image" Target="../media/image71.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25.png"/></Relationships>
</file>

<file path=ppt/slides/_rels/slide6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image" Target="../media/image4.jpe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8" Type="http://schemas.microsoft.com/office/2007/relationships/diagramDrawing" Target="../diagrams/drawing1.xml"/><Relationship Id="rId13" Type="http://schemas.openxmlformats.org/officeDocument/2006/relationships/image" Target="../media/image16.png"/><Relationship Id="rId18" Type="http://schemas.openxmlformats.org/officeDocument/2006/relationships/image" Target="../media/image21.png"/><Relationship Id="rId3" Type="http://schemas.openxmlformats.org/officeDocument/2006/relationships/image" Target="../media/image1.jpeg"/><Relationship Id="rId21" Type="http://schemas.openxmlformats.org/officeDocument/2006/relationships/image" Target="../media/image24.png"/><Relationship Id="rId7" Type="http://schemas.openxmlformats.org/officeDocument/2006/relationships/diagramColors" Target="../diagrams/colors1.xml"/><Relationship Id="rId12" Type="http://schemas.openxmlformats.org/officeDocument/2006/relationships/image" Target="../media/image15.jpeg"/><Relationship Id="rId17" Type="http://schemas.openxmlformats.org/officeDocument/2006/relationships/image" Target="../media/image20.png"/><Relationship Id="rId2" Type="http://schemas.openxmlformats.org/officeDocument/2006/relationships/image" Target="../media/image2.png"/><Relationship Id="rId16" Type="http://schemas.openxmlformats.org/officeDocument/2006/relationships/image" Target="../media/image19.png"/><Relationship Id="rId20" Type="http://schemas.openxmlformats.org/officeDocument/2006/relationships/image" Target="../media/image23.png"/><Relationship Id="rId1" Type="http://schemas.openxmlformats.org/officeDocument/2006/relationships/slideLayout" Target="../slideLayouts/slideLayout1.xml"/><Relationship Id="rId6" Type="http://schemas.openxmlformats.org/officeDocument/2006/relationships/diagramQuickStyle" Target="../diagrams/quickStyle1.xml"/><Relationship Id="rId11" Type="http://schemas.openxmlformats.org/officeDocument/2006/relationships/image" Target="../media/image14.png"/><Relationship Id="rId5" Type="http://schemas.openxmlformats.org/officeDocument/2006/relationships/diagramLayout" Target="../diagrams/layout1.xml"/><Relationship Id="rId15" Type="http://schemas.openxmlformats.org/officeDocument/2006/relationships/image" Target="../media/image18.png"/><Relationship Id="rId10" Type="http://schemas.openxmlformats.org/officeDocument/2006/relationships/image" Target="../media/image13.png"/><Relationship Id="rId19" Type="http://schemas.openxmlformats.org/officeDocument/2006/relationships/image" Target="../media/image22.png"/><Relationship Id="rId4" Type="http://schemas.openxmlformats.org/officeDocument/2006/relationships/diagramData" Target="../diagrams/data1.xml"/><Relationship Id="rId9" Type="http://schemas.openxmlformats.org/officeDocument/2006/relationships/image" Target="../media/image12.png"/><Relationship Id="rId14" Type="http://schemas.openxmlformats.org/officeDocument/2006/relationships/image" Target="../media/image17.jpeg"/><Relationship Id="rId22" Type="http://schemas.openxmlformats.org/officeDocument/2006/relationships/image" Target="../media/image25.png"/></Relationships>
</file>

<file path=ppt/slides/_rels/slide8.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1.jpeg"/><Relationship Id="rId7" Type="http://schemas.openxmlformats.org/officeDocument/2006/relationships/diagramColors" Target="../diagrams/colors2.xml"/><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diagramQuickStyle" Target="../diagrams/quickStyle2.xml"/><Relationship Id="rId5" Type="http://schemas.openxmlformats.org/officeDocument/2006/relationships/diagramLayout" Target="../diagrams/layout2.xml"/><Relationship Id="rId10" Type="http://schemas.openxmlformats.org/officeDocument/2006/relationships/image" Target="../media/image26.jpeg"/><Relationship Id="rId4" Type="http://schemas.openxmlformats.org/officeDocument/2006/relationships/diagramData" Target="../diagrams/data2.xml"/><Relationship Id="rId9" Type="http://schemas.openxmlformats.org/officeDocument/2006/relationships/image" Target="../media/image15.jpeg"/></Relationships>
</file>

<file path=ppt/slides/_rels/slide9.xml.rels><?xml version="1.0" encoding="UTF-8" standalone="yes"?>
<Relationships xmlns="http://schemas.openxmlformats.org/package/2006/relationships"><Relationship Id="rId8" Type="http://schemas.openxmlformats.org/officeDocument/2006/relationships/diagramLayout" Target="../diagrams/layout3.xml"/><Relationship Id="rId3" Type="http://schemas.openxmlformats.org/officeDocument/2006/relationships/image" Target="../media/image1.jpeg"/><Relationship Id="rId7" Type="http://schemas.openxmlformats.org/officeDocument/2006/relationships/diagramData" Target="../diagrams/data3.xml"/><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13.png"/><Relationship Id="rId11" Type="http://schemas.microsoft.com/office/2007/relationships/diagramDrawing" Target="../diagrams/drawing3.xml"/><Relationship Id="rId5" Type="http://schemas.openxmlformats.org/officeDocument/2006/relationships/hyperlink" Target="https://www.youtube.com/watch?v=BoMmj_Xt-pk" TargetMode="External"/><Relationship Id="rId10" Type="http://schemas.openxmlformats.org/officeDocument/2006/relationships/diagramColors" Target="../diagrams/colors3.xml"/><Relationship Id="rId4" Type="http://schemas.openxmlformats.org/officeDocument/2006/relationships/image" Target="../media/image12.png"/><Relationship Id="rId9" Type="http://schemas.openxmlformats.org/officeDocument/2006/relationships/diagramQuickStyle" Target="../diagrams/quickStyle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 descr="Resultado de imagem para java"/>
          <p:cNvPicPr>
            <a:picLocks noChangeAspect="1" noChangeArrowheads="1"/>
          </p:cNvPicPr>
          <p:nvPr/>
        </p:nvPicPr>
        <p:blipFill>
          <a:blip r:embed="rId3"/>
          <a:srcRect/>
          <a:stretch>
            <a:fillRect/>
          </a:stretch>
        </p:blipFill>
        <p:spPr bwMode="auto">
          <a:xfrm>
            <a:off x="4725144" y="7203488"/>
            <a:ext cx="1643074" cy="2286016"/>
          </a:xfrm>
          <a:prstGeom prst="rect">
            <a:avLst/>
          </a:prstGeom>
          <a:noFill/>
        </p:spPr>
      </p:pic>
      <p:sp>
        <p:nvSpPr>
          <p:cNvPr id="7" name="Título 1"/>
          <p:cNvSpPr txBox="1">
            <a:spLocks/>
          </p:cNvSpPr>
          <p:nvPr/>
        </p:nvSpPr>
        <p:spPr>
          <a:xfrm>
            <a:off x="428604" y="1023910"/>
            <a:ext cx="6286544" cy="8358246"/>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pt-BR" sz="7200" b="1" i="0" u="none" strike="noStrike" kern="1200" cap="none" spc="0" normalizeH="0" baseline="0" noProof="0" dirty="0">
              <a:ln>
                <a:noFill/>
              </a:ln>
              <a:solidFill>
                <a:schemeClr val="tx1"/>
              </a:solidFill>
              <a:effectLst/>
              <a:uLnTx/>
              <a:uFillTx/>
              <a:latin typeface="+mj-lt"/>
              <a:ea typeface="+mj-ea"/>
              <a:cs typeface="+mj-cs"/>
            </a:endParaRPr>
          </a:p>
        </p:txBody>
      </p:sp>
      <p:sp>
        <p:nvSpPr>
          <p:cNvPr id="3" name="Cruz 2"/>
          <p:cNvSpPr/>
          <p:nvPr/>
        </p:nvSpPr>
        <p:spPr>
          <a:xfrm>
            <a:off x="4378214" y="7563528"/>
            <a:ext cx="504626" cy="504056"/>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Cruz 10"/>
          <p:cNvSpPr/>
          <p:nvPr/>
        </p:nvSpPr>
        <p:spPr>
          <a:xfrm>
            <a:off x="3794740" y="7563528"/>
            <a:ext cx="504626" cy="504056"/>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2"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8" name="Conector reto 17"/>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pic>
        <p:nvPicPr>
          <p:cNvPr id="19" name="Picture 2" descr="Resultado de imagem para java"/>
          <p:cNvPicPr>
            <a:picLocks noChangeAspect="1" noChangeArrowheads="1"/>
          </p:cNvPicPr>
          <p:nvPr/>
        </p:nvPicPr>
        <p:blipFill>
          <a:blip r:embed="rId3"/>
          <a:srcRect/>
          <a:stretch>
            <a:fillRect/>
          </a:stretch>
        </p:blipFill>
        <p:spPr bwMode="auto">
          <a:xfrm>
            <a:off x="6100217" y="177494"/>
            <a:ext cx="660016" cy="918283"/>
          </a:xfrm>
          <a:prstGeom prst="rect">
            <a:avLst/>
          </a:prstGeom>
          <a:noFill/>
        </p:spPr>
      </p:pic>
      <p:sp>
        <p:nvSpPr>
          <p:cNvPr id="20" name="Cruz 19"/>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2" name="Cruz 21"/>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 name="Retângulo 1"/>
          <p:cNvSpPr/>
          <p:nvPr/>
        </p:nvSpPr>
        <p:spPr>
          <a:xfrm>
            <a:off x="3283136" y="7203488"/>
            <a:ext cx="708661" cy="1169551"/>
          </a:xfrm>
          <a:prstGeom prst="rect">
            <a:avLst/>
          </a:prstGeom>
        </p:spPr>
        <p:txBody>
          <a:bodyPr wrap="square">
            <a:spAutoFit/>
          </a:bodyPr>
          <a:lstStyle/>
          <a:p>
            <a:r>
              <a:rPr lang="pt-BR" sz="7000" b="1" dirty="0" smtClean="0"/>
              <a:t>&lt;</a:t>
            </a:r>
            <a:r>
              <a:rPr lang="pt-BR" sz="6000" b="1" dirty="0" smtClean="0"/>
              <a:t>       </a:t>
            </a:r>
            <a:endParaRPr lang="pt-BR" sz="6000" dirty="0"/>
          </a:p>
        </p:txBody>
      </p:sp>
      <p:sp>
        <p:nvSpPr>
          <p:cNvPr id="13" name="Retângulo 12"/>
          <p:cNvSpPr/>
          <p:nvPr/>
        </p:nvSpPr>
        <p:spPr>
          <a:xfrm>
            <a:off x="4789317" y="7203488"/>
            <a:ext cx="700228" cy="1169551"/>
          </a:xfrm>
          <a:prstGeom prst="rect">
            <a:avLst/>
          </a:prstGeom>
        </p:spPr>
        <p:txBody>
          <a:bodyPr wrap="square">
            <a:spAutoFit/>
          </a:bodyPr>
          <a:lstStyle/>
          <a:p>
            <a:r>
              <a:rPr lang="pt-BR" sz="7000" b="1" dirty="0" smtClean="0"/>
              <a:t>&gt;</a:t>
            </a:r>
            <a:r>
              <a:rPr lang="pt-BR" sz="6000" b="1" dirty="0" smtClean="0"/>
              <a:t>       </a:t>
            </a:r>
            <a:endParaRPr lang="pt-BR" sz="6000" dirty="0"/>
          </a:p>
        </p:txBody>
      </p:sp>
      <p:sp>
        <p:nvSpPr>
          <p:cNvPr id="15" name="Retângulo 14"/>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16" name="Retângulo 15"/>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17" name="Título 1"/>
          <p:cNvSpPr txBox="1">
            <a:spLocks/>
          </p:cNvSpPr>
          <p:nvPr/>
        </p:nvSpPr>
        <p:spPr>
          <a:xfrm>
            <a:off x="428604" y="4425963"/>
            <a:ext cx="6331628" cy="4055428"/>
          </a:xfrm>
          <a:prstGeom prst="rect">
            <a:avLst/>
          </a:prstGeom>
        </p:spPr>
        <p:txBody>
          <a:bodyPr vert="horz" lIns="91440" tIns="45720" rIns="91440" bIns="45720" rtlCol="0" anchor="t">
            <a:noAutofit/>
          </a:bodyPr>
          <a:lstStyle/>
          <a:p>
            <a:pPr lvl="0">
              <a:spcBef>
                <a:spcPct val="0"/>
              </a:spcBef>
              <a:defRPr/>
            </a:pPr>
            <a:r>
              <a:rPr lang="pt-BR" sz="2800" b="1" dirty="0" smtClean="0">
                <a:latin typeface="+mj-lt"/>
                <a:ea typeface="+mj-ea"/>
                <a:cs typeface="+mj-cs"/>
              </a:rPr>
              <a:t>Definições </a:t>
            </a:r>
            <a:r>
              <a:rPr lang="pt-BR" sz="2800" b="1" dirty="0">
                <a:latin typeface="+mj-lt"/>
                <a:ea typeface="+mj-ea"/>
                <a:cs typeface="+mj-cs"/>
              </a:rPr>
              <a:t>de </a:t>
            </a:r>
            <a:r>
              <a:rPr lang="pt-BR" sz="2800" b="1" dirty="0">
                <a:latin typeface="+mj-lt"/>
                <a:ea typeface="+mj-ea"/>
                <a:cs typeface="+mj-cs"/>
              </a:rPr>
              <a:t>E</a:t>
            </a:r>
            <a:r>
              <a:rPr lang="pt-BR" sz="2800" b="1" dirty="0" smtClean="0">
                <a:latin typeface="+mj-lt"/>
                <a:ea typeface="+mj-ea"/>
                <a:cs typeface="+mj-cs"/>
              </a:rPr>
              <a:t>mpreendedorismo</a:t>
            </a:r>
            <a:r>
              <a:rPr lang="pt-BR" sz="2800" b="1" dirty="0" smtClean="0">
                <a:latin typeface="+mj-lt"/>
                <a:ea typeface="+mj-ea"/>
                <a:cs typeface="+mj-cs"/>
              </a:rPr>
              <a:t>.</a:t>
            </a:r>
            <a:endParaRPr lang="pt-BR" sz="2800" b="1" dirty="0">
              <a:latin typeface="+mj-lt"/>
              <a:ea typeface="+mj-ea"/>
              <a:cs typeface="+mj-cs"/>
            </a:endParaRPr>
          </a:p>
          <a:p>
            <a:pPr lvl="0">
              <a:spcBef>
                <a:spcPct val="0"/>
              </a:spcBef>
              <a:defRPr/>
            </a:pPr>
            <a:endParaRPr lang="pt-BR" sz="2800" b="1" dirty="0">
              <a:latin typeface="+mj-lt"/>
              <a:ea typeface="+mj-ea"/>
              <a:cs typeface="+mj-cs"/>
            </a:endParaRPr>
          </a:p>
          <a:p>
            <a:pPr lvl="0">
              <a:spcBef>
                <a:spcPct val="0"/>
              </a:spcBef>
              <a:defRPr/>
            </a:pPr>
            <a:r>
              <a:rPr lang="pt-BR" sz="2800" b="1" dirty="0">
                <a:latin typeface="+mj-lt"/>
                <a:ea typeface="+mj-ea"/>
                <a:cs typeface="+mj-cs"/>
              </a:rPr>
              <a:t>Diferenças entre o empreendedor e o </a:t>
            </a:r>
            <a:r>
              <a:rPr lang="pt-BR" sz="2800" b="1" dirty="0" smtClean="0">
                <a:latin typeface="+mj-lt"/>
                <a:ea typeface="+mj-ea"/>
                <a:cs typeface="+mj-cs"/>
              </a:rPr>
              <a:t>intraempreendedor.</a:t>
            </a:r>
            <a:endParaRPr lang="pt-BR" sz="2800" b="1" dirty="0">
              <a:latin typeface="+mj-lt"/>
              <a:ea typeface="+mj-ea"/>
              <a:cs typeface="+mj-cs"/>
            </a:endParaRPr>
          </a:p>
          <a:p>
            <a:pPr lvl="0">
              <a:spcBef>
                <a:spcPct val="0"/>
              </a:spcBef>
              <a:defRPr/>
            </a:pPr>
            <a:endParaRPr lang="pt-BR" sz="2800" b="1" dirty="0">
              <a:latin typeface="+mj-lt"/>
              <a:ea typeface="+mj-ea"/>
              <a:cs typeface="+mj-cs"/>
            </a:endParaRPr>
          </a:p>
          <a:p>
            <a:pPr lvl="0">
              <a:spcBef>
                <a:spcPct val="0"/>
              </a:spcBef>
              <a:defRPr/>
            </a:pPr>
            <a:r>
              <a:rPr lang="pt-BR" sz="2800" b="1" dirty="0">
                <a:latin typeface="+mj-lt"/>
                <a:ea typeface="+mj-ea"/>
                <a:cs typeface="+mj-cs"/>
              </a:rPr>
              <a:t>Descrevendo as características do perfil do </a:t>
            </a:r>
            <a:r>
              <a:rPr lang="pt-BR" sz="2800" b="1" dirty="0" smtClean="0">
                <a:latin typeface="+mj-lt"/>
                <a:ea typeface="+mj-ea"/>
                <a:cs typeface="+mj-cs"/>
              </a:rPr>
              <a:t>empreendedor. </a:t>
            </a:r>
            <a:endParaRPr lang="pt-BR" sz="2800" b="1" dirty="0">
              <a:latin typeface="+mj-lt"/>
              <a:ea typeface="+mj-ea"/>
              <a:cs typeface="+mj-cs"/>
            </a:endParaRPr>
          </a:p>
        </p:txBody>
      </p:sp>
      <p:pic>
        <p:nvPicPr>
          <p:cNvPr id="24" name="Picture 2" descr="GitHub lança aplicativo oficial para Android e permite acesso antecipado -  TudoCelular.com"/>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28991" t="5073" r="28638" b="3599"/>
          <a:stretch/>
        </p:blipFill>
        <p:spPr bwMode="auto">
          <a:xfrm>
            <a:off x="4065637" y="1197556"/>
            <a:ext cx="306017" cy="289911"/>
          </a:xfrm>
          <a:prstGeom prst="rect">
            <a:avLst/>
          </a:prstGeom>
          <a:noFill/>
          <a:extLst>
            <a:ext uri="{909E8E84-426E-40DD-AFC4-6F175D3DCCD1}">
              <a14:hiddenFill xmlns:a14="http://schemas.microsoft.com/office/drawing/2010/main">
                <a:solidFill>
                  <a:srgbClr val="FFFFFF"/>
                </a:solidFill>
              </a14:hiddenFill>
            </a:ext>
          </a:extLst>
        </p:spPr>
      </p:pic>
      <p:sp>
        <p:nvSpPr>
          <p:cNvPr id="25" name="Retângulo 24"/>
          <p:cNvSpPr/>
          <p:nvPr/>
        </p:nvSpPr>
        <p:spPr>
          <a:xfrm>
            <a:off x="4299366" y="1111420"/>
            <a:ext cx="1720368" cy="492443"/>
          </a:xfrm>
          <a:prstGeom prst="rect">
            <a:avLst/>
          </a:prstGeom>
        </p:spPr>
        <p:txBody>
          <a:bodyPr wrap="square">
            <a:spAutoFit/>
          </a:bodyPr>
          <a:lstStyle/>
          <a:p>
            <a:r>
              <a:rPr lang="pt-BR" sz="1300" dirty="0" smtClean="0"/>
              <a:t>Baixe este projeto em Java no Github.</a:t>
            </a:r>
            <a:endParaRPr lang="pt-BR" sz="1300" dirty="0"/>
          </a:p>
        </p:txBody>
      </p:sp>
      <p:sp>
        <p:nvSpPr>
          <p:cNvPr id="5" name="Retângulo 4"/>
          <p:cNvSpPr/>
          <p:nvPr/>
        </p:nvSpPr>
        <p:spPr>
          <a:xfrm>
            <a:off x="5336143" y="2201759"/>
            <a:ext cx="1128462" cy="2646878"/>
          </a:xfrm>
          <a:prstGeom prst="rect">
            <a:avLst/>
          </a:prstGeom>
        </p:spPr>
        <p:txBody>
          <a:bodyPr wrap="square">
            <a:spAutoFit/>
          </a:bodyPr>
          <a:lstStyle/>
          <a:p>
            <a:r>
              <a:rPr lang="pt-BR" sz="16600" b="1" dirty="0" smtClean="0"/>
              <a:t>1</a:t>
            </a:r>
            <a:endParaRPr lang="pt-BR" sz="9600" dirty="0"/>
          </a:p>
        </p:txBody>
      </p:sp>
      <p:sp>
        <p:nvSpPr>
          <p:cNvPr id="6" name="Retângulo 5"/>
          <p:cNvSpPr/>
          <p:nvPr/>
        </p:nvSpPr>
        <p:spPr>
          <a:xfrm>
            <a:off x="5562817" y="2591473"/>
            <a:ext cx="785536" cy="369332"/>
          </a:xfrm>
          <a:prstGeom prst="rect">
            <a:avLst/>
          </a:prstGeom>
        </p:spPr>
        <p:txBody>
          <a:bodyPr wrap="none">
            <a:spAutoFit/>
          </a:bodyPr>
          <a:lstStyle/>
          <a:p>
            <a:r>
              <a:rPr lang="pt-BR" b="1" dirty="0" smtClean="0"/>
              <a:t>PARTE</a:t>
            </a:r>
            <a:endParaRPr lang="pt-BR" dirty="0"/>
          </a:p>
        </p:txBody>
      </p:sp>
      <p:pic>
        <p:nvPicPr>
          <p:cNvPr id="4" name="Picture 2" descr="Empreendedorismo como estilo de vida - Startupi"/>
          <p:cNvPicPr>
            <a:picLocks noChangeAspect="1" noChangeArrowheads="1"/>
          </p:cNvPicPr>
          <p:nvPr/>
        </p:nvPicPr>
        <p:blipFill rotWithShape="1">
          <a:blip r:embed="rId6">
            <a:extLst>
              <a:ext uri="{28A0092B-C50C-407E-A947-70E740481C1C}">
                <a14:useLocalDpi xmlns:a14="http://schemas.microsoft.com/office/drawing/2010/main" val="0"/>
              </a:ext>
            </a:extLst>
          </a:blip>
          <a:srcRect l="12201"/>
          <a:stretch/>
        </p:blipFill>
        <p:spPr bwMode="auto">
          <a:xfrm>
            <a:off x="1124744" y="1573603"/>
            <a:ext cx="4380561" cy="2648499"/>
          </a:xfrm>
          <a:prstGeom prst="rect">
            <a:avLst/>
          </a:prstGeom>
          <a:noFill/>
          <a:extLst>
            <a:ext uri="{909E8E84-426E-40DD-AFC4-6F175D3DCCD1}">
              <a14:hiddenFill xmlns:a14="http://schemas.microsoft.com/office/drawing/2010/main">
                <a:solidFill>
                  <a:srgbClr val="FFFFFF"/>
                </a:solidFill>
              </a14:hiddenFill>
            </a:ext>
          </a:extLst>
        </p:spPr>
      </p:pic>
      <p:pic>
        <p:nvPicPr>
          <p:cNvPr id="26" name="Imagem 25"/>
          <p:cNvPicPr>
            <a:picLocks noChangeAspect="1"/>
          </p:cNvPicPr>
          <p:nvPr/>
        </p:nvPicPr>
        <p:blipFill>
          <a:blip r:embed="rId7"/>
          <a:stretch>
            <a:fillRect/>
          </a:stretch>
        </p:blipFill>
        <p:spPr>
          <a:xfrm>
            <a:off x="4683777" y="1781601"/>
            <a:ext cx="761447" cy="579111"/>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
        <p:nvSpPr>
          <p:cNvPr id="27" name="Título 1"/>
          <p:cNvSpPr txBox="1">
            <a:spLocks/>
          </p:cNvSpPr>
          <p:nvPr/>
        </p:nvSpPr>
        <p:spPr>
          <a:xfrm>
            <a:off x="1484784" y="0"/>
            <a:ext cx="3944480"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dirty="0"/>
              <a:t>Empreendedorismo</a:t>
            </a:r>
            <a:endParaRPr lang="pt-BR" sz="3600" dirty="0"/>
          </a:p>
        </p:txBody>
      </p:sp>
    </p:spTree>
    <p:extLst>
      <p:ext uri="{BB962C8B-B14F-4D97-AF65-F5344CB8AC3E}">
        <p14:creationId xmlns:p14="http://schemas.microsoft.com/office/powerpoint/2010/main" val="41056034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3"/>
          <a:srcRect/>
          <a:stretch>
            <a:fillRect/>
          </a:stretch>
        </p:blipFill>
        <p:spPr bwMode="auto">
          <a:xfrm>
            <a:off x="6100217" y="177494"/>
            <a:ext cx="660016" cy="918283"/>
          </a:xfrm>
          <a:prstGeom prst="rect">
            <a:avLst/>
          </a:prstGeom>
          <a:noFill/>
        </p:spPr>
      </p:pic>
      <p:sp>
        <p:nvSpPr>
          <p:cNvPr id="21" name="Retângulo de cantos arredondados 20"/>
          <p:cNvSpPr/>
          <p:nvPr/>
        </p:nvSpPr>
        <p:spPr>
          <a:xfrm>
            <a:off x="384070" y="2373489"/>
            <a:ext cx="6063113" cy="2237324"/>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algn="just"/>
            <a:r>
              <a:rPr lang="pt-BR" sz="1400" dirty="0"/>
              <a:t>Não se esqueça que em cada unidade você encontrará um vídeo que deverá ser assistido no momento </a:t>
            </a:r>
            <a:r>
              <a:rPr lang="pt-BR" sz="1400" dirty="0" smtClean="0"/>
              <a:t>indicado. </a:t>
            </a:r>
          </a:p>
          <a:p>
            <a:pPr algn="just"/>
            <a:endParaRPr lang="pt-BR" sz="1400" dirty="0"/>
          </a:p>
          <a:p>
            <a:pPr algn="just"/>
            <a:r>
              <a:rPr lang="pt-BR" sz="1400" dirty="0" smtClean="0"/>
              <a:t>Este </a:t>
            </a:r>
            <a:r>
              <a:rPr lang="pt-BR" sz="1400" dirty="0"/>
              <a:t>vídeo irá complementar </a:t>
            </a:r>
            <a:r>
              <a:rPr lang="pt-BR" sz="1400" dirty="0" smtClean="0"/>
              <a:t>este conteúdo a </a:t>
            </a:r>
            <a:r>
              <a:rPr lang="pt-BR" sz="1400" dirty="0"/>
              <a:t>fim de ampliar, ainda mais, o seu conhecimento acerca do tema tratado em cada unidade. </a:t>
            </a:r>
            <a:endParaRPr lang="pt-BR" sz="1400" dirty="0" smtClean="0"/>
          </a:p>
          <a:p>
            <a:pPr algn="just"/>
            <a:endParaRPr lang="pt-BR" sz="1400" dirty="0"/>
          </a:p>
          <a:p>
            <a:pPr algn="just"/>
            <a:r>
              <a:rPr lang="pt-BR" sz="1400" dirty="0" smtClean="0"/>
              <a:t>Ao </a:t>
            </a:r>
            <a:r>
              <a:rPr lang="pt-BR" sz="1400" dirty="0"/>
              <a:t>final de cada unidade você deverá realizar as </a:t>
            </a:r>
            <a:r>
              <a:rPr lang="pt-BR" sz="1400" dirty="0" smtClean="0"/>
              <a:t>atividades.</a:t>
            </a:r>
            <a:endParaRPr lang="pt-BR" sz="1400" dirty="0"/>
          </a:p>
        </p:txBody>
      </p:sp>
      <p:grpSp>
        <p:nvGrpSpPr>
          <p:cNvPr id="20" name="Grupo 19"/>
          <p:cNvGrpSpPr/>
          <p:nvPr/>
        </p:nvGrpSpPr>
        <p:grpSpPr>
          <a:xfrm>
            <a:off x="377263" y="1824796"/>
            <a:ext cx="6063113" cy="548692"/>
            <a:chOff x="355490" y="3223492"/>
            <a:chExt cx="6063113" cy="548692"/>
          </a:xfrm>
        </p:grpSpPr>
        <p:sp>
          <p:nvSpPr>
            <p:cNvPr id="22" name="Retângulo de cantos arredondados 21"/>
            <p:cNvSpPr/>
            <p:nvPr/>
          </p:nvSpPr>
          <p:spPr>
            <a:xfrm>
              <a:off x="355490" y="3223492"/>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Fique atento</a:t>
              </a:r>
              <a:endParaRPr lang="pt-BR" dirty="0"/>
            </a:p>
          </p:txBody>
        </p:sp>
        <p:pic>
          <p:nvPicPr>
            <p:cNvPr id="23" name="Imagem 22"/>
            <p:cNvPicPr>
              <a:picLocks noChangeAspect="1"/>
            </p:cNvPicPr>
            <p:nvPr/>
          </p:nvPicPr>
          <p:blipFill rotWithShape="1">
            <a:blip r:embed="rId4"/>
            <a:srcRect l="9375" t="7251" r="12500" b="8375"/>
            <a:stretch/>
          </p:blipFill>
          <p:spPr>
            <a:xfrm>
              <a:off x="395371" y="3242417"/>
              <a:ext cx="585357" cy="515040"/>
            </a:xfrm>
            <a:prstGeom prst="rect">
              <a:avLst/>
            </a:prstGeom>
          </p:spPr>
        </p:pic>
      </p:grpSp>
      <p:sp>
        <p:nvSpPr>
          <p:cNvPr id="24" name="Retângulo de cantos arredondados 23"/>
          <p:cNvSpPr/>
          <p:nvPr/>
        </p:nvSpPr>
        <p:spPr>
          <a:xfrm>
            <a:off x="384070" y="6465168"/>
            <a:ext cx="6063113" cy="3096344"/>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algn="just"/>
            <a:r>
              <a:rPr lang="pt-BR" sz="1400" dirty="0"/>
              <a:t>Uma pequena observação que quero deixar para você é: </a:t>
            </a:r>
            <a:endParaRPr lang="pt-BR" sz="1400" dirty="0" smtClean="0"/>
          </a:p>
          <a:p>
            <a:pPr algn="just"/>
            <a:endParaRPr lang="pt-BR" sz="1400" dirty="0" smtClean="0"/>
          </a:p>
          <a:p>
            <a:pPr algn="just"/>
            <a:r>
              <a:rPr lang="pt-BR" sz="1400" dirty="0" smtClean="0"/>
              <a:t>caso </a:t>
            </a:r>
            <a:r>
              <a:rPr lang="pt-BR" sz="1400" dirty="0"/>
              <a:t>não tenha visto por completo a Unidade </a:t>
            </a:r>
            <a:r>
              <a:rPr lang="pt-BR" sz="1400" dirty="0" smtClean="0"/>
              <a:t>anterior, </a:t>
            </a:r>
            <a:r>
              <a:rPr lang="pt-BR" sz="1400" dirty="0"/>
              <a:t>é importante que você retorne e estude totalmente essa unidade. </a:t>
            </a:r>
            <a:endParaRPr lang="pt-BR" sz="1400" dirty="0" smtClean="0"/>
          </a:p>
          <a:p>
            <a:pPr algn="just"/>
            <a:endParaRPr lang="pt-BR" sz="1400" dirty="0"/>
          </a:p>
          <a:p>
            <a:pPr algn="just"/>
            <a:r>
              <a:rPr lang="pt-BR" sz="1400" dirty="0" smtClean="0"/>
              <a:t>A nossas disciplinas são construídas </a:t>
            </a:r>
            <a:r>
              <a:rPr lang="pt-BR" sz="1400" dirty="0"/>
              <a:t>em cima de uma sequência lógica de assuntos. </a:t>
            </a:r>
            <a:endParaRPr lang="pt-BR" sz="1400" dirty="0" smtClean="0"/>
          </a:p>
          <a:p>
            <a:pPr algn="just"/>
            <a:endParaRPr lang="pt-BR" sz="1400" dirty="0"/>
          </a:p>
          <a:p>
            <a:pPr algn="just"/>
            <a:r>
              <a:rPr lang="pt-BR" sz="1400" dirty="0" smtClean="0"/>
              <a:t>Todos </a:t>
            </a:r>
            <a:r>
              <a:rPr lang="pt-BR" sz="1400" dirty="0"/>
              <a:t>eles têm como objetivo desenvolver o seu raciocínio lógico. </a:t>
            </a:r>
            <a:endParaRPr lang="pt-BR" sz="1400" dirty="0" smtClean="0"/>
          </a:p>
          <a:p>
            <a:pPr algn="just"/>
            <a:endParaRPr lang="pt-BR" sz="1400" dirty="0"/>
          </a:p>
          <a:p>
            <a:pPr algn="just"/>
            <a:r>
              <a:rPr lang="pt-BR" sz="1400" dirty="0" smtClean="0"/>
              <a:t>Isto </a:t>
            </a:r>
            <a:r>
              <a:rPr lang="pt-BR" sz="1400" dirty="0"/>
              <a:t>significa que se você avançar de unidade sem concluí-la, pode ter seu desenvolvimento comprometido. </a:t>
            </a:r>
            <a:endParaRPr lang="pt-BR" sz="1400" dirty="0" smtClean="0"/>
          </a:p>
          <a:p>
            <a:pPr algn="just"/>
            <a:endParaRPr lang="pt-BR" sz="1400" dirty="0"/>
          </a:p>
        </p:txBody>
      </p:sp>
      <p:grpSp>
        <p:nvGrpSpPr>
          <p:cNvPr id="25" name="Grupo 24"/>
          <p:cNvGrpSpPr/>
          <p:nvPr/>
        </p:nvGrpSpPr>
        <p:grpSpPr>
          <a:xfrm>
            <a:off x="390227" y="5916476"/>
            <a:ext cx="6056956" cy="548692"/>
            <a:chOff x="378577" y="7574744"/>
            <a:chExt cx="6029604" cy="548692"/>
          </a:xfrm>
        </p:grpSpPr>
        <p:sp>
          <p:nvSpPr>
            <p:cNvPr id="26" name="Retângulo de cantos arredondados 25"/>
            <p:cNvSpPr/>
            <p:nvPr/>
          </p:nvSpPr>
          <p:spPr>
            <a:xfrm>
              <a:off x="378577" y="7574744"/>
              <a:ext cx="6029604"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Fica a dica</a:t>
              </a:r>
              <a:endParaRPr lang="pt-BR" dirty="0"/>
            </a:p>
          </p:txBody>
        </p:sp>
        <p:pic>
          <p:nvPicPr>
            <p:cNvPr id="27" name="Imagem 26"/>
            <p:cNvPicPr>
              <a:picLocks noChangeAspect="1"/>
            </p:cNvPicPr>
            <p:nvPr/>
          </p:nvPicPr>
          <p:blipFill>
            <a:blip r:embed="rId5"/>
            <a:stretch>
              <a:fillRect/>
            </a:stretch>
          </p:blipFill>
          <p:spPr>
            <a:xfrm>
              <a:off x="452700" y="7586053"/>
              <a:ext cx="806181" cy="525499"/>
            </a:xfrm>
            <a:prstGeom prst="rect">
              <a:avLst/>
            </a:prstGeom>
          </p:spPr>
        </p:pic>
      </p:grpSp>
      <p:sp>
        <p:nvSpPr>
          <p:cNvPr id="28" name="Cruz 27"/>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9" name="Cruz 28"/>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0" name="Retângulo 29"/>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31" name="Retângulo 30"/>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graphicFrame>
        <p:nvGraphicFramePr>
          <p:cNvPr id="35" name="Diagrama 34"/>
          <p:cNvGraphicFramePr/>
          <p:nvPr>
            <p:extLst/>
          </p:nvPr>
        </p:nvGraphicFramePr>
        <p:xfrm>
          <a:off x="352873" y="1041002"/>
          <a:ext cx="3076127" cy="782626"/>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33" name="Título 1"/>
          <p:cNvSpPr txBox="1">
            <a:spLocks/>
          </p:cNvSpPr>
          <p:nvPr/>
        </p:nvSpPr>
        <p:spPr>
          <a:xfrm>
            <a:off x="1484784" y="0"/>
            <a:ext cx="3944480"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dirty="0"/>
              <a:t>Empreendedorismo</a:t>
            </a:r>
            <a:endParaRPr lang="pt-BR" sz="3600" dirty="0"/>
          </a:p>
        </p:txBody>
      </p:sp>
    </p:spTree>
    <p:extLst>
      <p:ext uri="{BB962C8B-B14F-4D97-AF65-F5344CB8AC3E}">
        <p14:creationId xmlns:p14="http://schemas.microsoft.com/office/powerpoint/2010/main" val="27533944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r>
              <a:rPr lang="pt-BR" sz="1400" dirty="0"/>
              <a:t>O que é empreender? Poderíamos ficar horas e horas tentando achar uma única definição para esse termo. </a:t>
            </a:r>
            <a:endParaRPr lang="pt-BR" sz="1400" dirty="0" smtClean="0"/>
          </a:p>
          <a:p>
            <a:pPr fontAlgn="base"/>
            <a:endParaRPr lang="pt-BR" sz="1400" dirty="0"/>
          </a:p>
          <a:p>
            <a:pPr fontAlgn="base"/>
            <a:r>
              <a:rPr lang="pt-BR" sz="1400" dirty="0" smtClean="0"/>
              <a:t>Entretanto</a:t>
            </a:r>
            <a:r>
              <a:rPr lang="pt-BR" sz="1400" dirty="0"/>
              <a:t>, o verbo </a:t>
            </a:r>
            <a:r>
              <a:rPr lang="pt-BR" sz="1400" b="1" dirty="0"/>
              <a:t>agir</a:t>
            </a:r>
            <a:r>
              <a:rPr lang="pt-BR" sz="1400" dirty="0"/>
              <a:t> é o que melhor define seu significado</a:t>
            </a:r>
            <a:r>
              <a:rPr lang="pt-BR" sz="1400" dirty="0" smtClean="0"/>
              <a:t>.</a:t>
            </a:r>
          </a:p>
          <a:p>
            <a:pPr fontAlgn="base"/>
            <a:endParaRPr lang="pt-BR" sz="1400" dirty="0"/>
          </a:p>
          <a:p>
            <a:pPr fontAlgn="base"/>
            <a:r>
              <a:rPr lang="pt-BR" sz="1400" dirty="0"/>
              <a:t>Quando falamos de empreendedorismo, muitos verbos podem surgir, tais como sonhar, realizar, fazer algo novo, desenvolver, revolucionar, executar, criar, dentre outros. </a:t>
            </a:r>
            <a:endParaRPr lang="pt-BR" sz="1400" dirty="0" smtClean="0"/>
          </a:p>
          <a:p>
            <a:pPr fontAlgn="base"/>
            <a:endParaRPr lang="pt-BR" sz="1400" dirty="0"/>
          </a:p>
          <a:p>
            <a:pPr fontAlgn="base"/>
            <a:r>
              <a:rPr lang="pt-BR" sz="1400" dirty="0" smtClean="0"/>
              <a:t>Todavia</a:t>
            </a:r>
            <a:r>
              <a:rPr lang="pt-BR" sz="1400" dirty="0"/>
              <a:t>, </a:t>
            </a:r>
            <a:r>
              <a:rPr lang="pt-BR" sz="1400" b="1" dirty="0"/>
              <a:t>a ação é o que concretiza qualquer um desses verbos ou desejos</a:t>
            </a:r>
            <a:r>
              <a:rPr lang="pt-BR" sz="1400" dirty="0"/>
              <a:t>. </a:t>
            </a:r>
            <a:endParaRPr lang="pt-BR" sz="1400" dirty="0" smtClean="0"/>
          </a:p>
          <a:p>
            <a:pPr fontAlgn="base"/>
            <a:endParaRPr lang="pt-BR" sz="1400" dirty="0"/>
          </a:p>
          <a:p>
            <a:pPr fontAlgn="base"/>
            <a:r>
              <a:rPr lang="pt-BR" sz="1400" dirty="0" smtClean="0"/>
              <a:t>Nesse </a:t>
            </a:r>
            <a:r>
              <a:rPr lang="pt-BR" sz="1400" dirty="0"/>
              <a:t>sentido, empreender pode ser entendido como tirar uma ideia do papel e colocar as “mãos na massa” para executá-la.</a:t>
            </a:r>
          </a:p>
          <a:p>
            <a:pPr fontAlgn="base"/>
            <a:endParaRPr lang="pt-BR" sz="1400" dirty="0" smtClean="0"/>
          </a:p>
          <a:p>
            <a:pPr fontAlgn="base"/>
            <a:r>
              <a:rPr lang="pt-BR" sz="1400" dirty="0" smtClean="0"/>
              <a:t>O empreendedor </a:t>
            </a:r>
            <a:r>
              <a:rPr lang="pt-BR" sz="1400" dirty="0"/>
              <a:t>é aquele que transforma seus sonhos em realidade e que não desiste de seus projetos</a:t>
            </a:r>
            <a:r>
              <a:rPr lang="pt-BR" sz="1400" dirty="0" smtClean="0"/>
              <a:t>.</a:t>
            </a:r>
          </a:p>
          <a:p>
            <a:pPr fontAlgn="base"/>
            <a:endParaRPr lang="pt-BR" sz="1400" dirty="0"/>
          </a:p>
          <a:p>
            <a:pPr fontAlgn="base"/>
            <a:r>
              <a:rPr lang="pt-BR" sz="1400" dirty="0" smtClean="0"/>
              <a:t>"Empreendedores </a:t>
            </a:r>
            <a:r>
              <a:rPr lang="pt-BR" sz="1400" dirty="0"/>
              <a:t>são indivíduos que apresentam características e competências para idealizar, sonhar, ousar, criar e conduzir um negócio com sustentabilidade, perenidade e lucratividade. </a:t>
            </a:r>
            <a:endParaRPr lang="pt-BR" sz="1400" dirty="0" smtClean="0"/>
          </a:p>
          <a:p>
            <a:pPr fontAlgn="base"/>
            <a:endParaRPr lang="pt-BR" sz="1400" dirty="0"/>
          </a:p>
          <a:p>
            <a:pPr fontAlgn="base"/>
            <a:r>
              <a:rPr lang="pt-BR" sz="1400" dirty="0" smtClean="0"/>
              <a:t>É </a:t>
            </a:r>
            <a:r>
              <a:rPr lang="pt-BR" sz="1400" dirty="0"/>
              <a:t>um indivíduo que munido de uma forma extraordinária que surge do seu interior, transforma pensamentos em ação e sonhos em realidade. </a:t>
            </a:r>
            <a:endParaRPr lang="pt-BR" sz="1400" dirty="0" smtClean="0"/>
          </a:p>
          <a:p>
            <a:pPr fontAlgn="base"/>
            <a:endParaRPr lang="pt-BR" sz="1400" dirty="0"/>
          </a:p>
          <a:p>
            <a:pPr fontAlgn="base"/>
            <a:r>
              <a:rPr lang="pt-BR" sz="1400" dirty="0" smtClean="0"/>
              <a:t>E </a:t>
            </a:r>
            <a:r>
              <a:rPr lang="pt-BR" sz="1400" dirty="0"/>
              <a:t>não desperdiça oportunidades." </a:t>
            </a:r>
            <a:br>
              <a:rPr lang="pt-BR" sz="1400" dirty="0"/>
            </a:br>
            <a:r>
              <a:rPr lang="pt-BR" sz="1400" b="1" dirty="0"/>
              <a:t>Fonte</a:t>
            </a:r>
            <a:r>
              <a:rPr lang="pt-BR" sz="1400" dirty="0"/>
              <a:t>: DINIZ, sd.</a:t>
            </a:r>
          </a:p>
        </p:txBody>
      </p:sp>
      <p:grpSp>
        <p:nvGrpSpPr>
          <p:cNvPr id="6" name="Grupo 5"/>
          <p:cNvGrpSpPr/>
          <p:nvPr/>
        </p:nvGrpSpPr>
        <p:grpSpPr>
          <a:xfrm>
            <a:off x="6348841" y="1532888"/>
            <a:ext cx="450850" cy="8028624"/>
            <a:chOff x="6348841" y="1532888"/>
            <a:chExt cx="450850" cy="8028624"/>
          </a:xfrm>
        </p:grpSpPr>
        <p:sp>
          <p:nvSpPr>
            <p:cNvPr id="22" name="Retângulo de cantos arredondados 21"/>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Definições </a:t>
              </a:r>
              <a:r>
                <a:rPr lang="pt-BR" dirty="0"/>
                <a:t>de empreendedorismo</a:t>
              </a:r>
            </a:p>
          </p:txBody>
        </p:sp>
        <p:pic>
          <p:nvPicPr>
            <p:cNvPr id="23" name="Imagem 22"/>
            <p:cNvPicPr>
              <a:picLocks noChangeAspect="1"/>
            </p:cNvPicPr>
            <p:nvPr/>
          </p:nvPicPr>
          <p:blipFill>
            <a:blip r:embed="rId5"/>
            <a:stretch>
              <a:fillRect/>
            </a:stretch>
          </p:blipFill>
          <p:spPr>
            <a:xfrm rot="5400000">
              <a:off x="6010271" y="1978961"/>
              <a:ext cx="1123541" cy="422103"/>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0" name="Título 1"/>
          <p:cNvSpPr txBox="1">
            <a:spLocks/>
          </p:cNvSpPr>
          <p:nvPr/>
        </p:nvSpPr>
        <p:spPr>
          <a:xfrm>
            <a:off x="1484784" y="0"/>
            <a:ext cx="3944480"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dirty="0"/>
              <a:t>Empreendedorismo</a:t>
            </a:r>
            <a:endParaRPr lang="pt-BR" sz="3600" dirty="0"/>
          </a:p>
        </p:txBody>
      </p:sp>
      <p:grpSp>
        <p:nvGrpSpPr>
          <p:cNvPr id="7" name="Grupo 6"/>
          <p:cNvGrpSpPr/>
          <p:nvPr/>
        </p:nvGrpSpPr>
        <p:grpSpPr>
          <a:xfrm>
            <a:off x="303101" y="1051243"/>
            <a:ext cx="4062003" cy="380115"/>
            <a:chOff x="303101" y="1051243"/>
            <a:chExt cx="4062003" cy="380115"/>
          </a:xfrm>
        </p:grpSpPr>
        <p:sp>
          <p:nvSpPr>
            <p:cNvPr id="27" name="Retângulo de cantos arredondados 26"/>
            <p:cNvSpPr/>
            <p:nvPr/>
          </p:nvSpPr>
          <p:spPr>
            <a:xfrm>
              <a:off x="303101" y="1059557"/>
              <a:ext cx="4062003"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29" name="Retângulo de cantos arredondados 28"/>
            <p:cNvSpPr/>
            <p:nvPr/>
          </p:nvSpPr>
          <p:spPr>
            <a:xfrm>
              <a:off x="895350" y="1051243"/>
              <a:ext cx="3397746"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Definições de empreendedorismo</a:t>
              </a:r>
            </a:p>
          </p:txBody>
        </p:sp>
        <p:pic>
          <p:nvPicPr>
            <p:cNvPr id="33" name="Imagem 32"/>
            <p:cNvPicPr>
              <a:picLocks noChangeAspect="1"/>
            </p:cNvPicPr>
            <p:nvPr/>
          </p:nvPicPr>
          <p:blipFill>
            <a:blip r:embed="rId6"/>
            <a:stretch>
              <a:fillRect/>
            </a:stretch>
          </p:blipFill>
          <p:spPr>
            <a:xfrm>
              <a:off x="359837" y="1064975"/>
              <a:ext cx="494678" cy="358069"/>
            </a:xfrm>
            <a:prstGeom prst="rect">
              <a:avLst/>
            </a:prstGeom>
          </p:spPr>
        </p:pic>
      </p:grpSp>
    </p:spTree>
    <p:extLst>
      <p:ext uri="{BB962C8B-B14F-4D97-AF65-F5344CB8AC3E}">
        <p14:creationId xmlns:p14="http://schemas.microsoft.com/office/powerpoint/2010/main" val="19223927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r>
              <a:rPr lang="pt-BR" sz="1400" dirty="0"/>
              <a:t>Outro estudioso da área, José Dornelas, em seu livro </a:t>
            </a:r>
            <a:r>
              <a:rPr lang="pt-BR" sz="1400" i="1" dirty="0"/>
              <a:t>Empreendedorismo</a:t>
            </a:r>
            <a:r>
              <a:rPr lang="pt-BR" sz="1400" dirty="0"/>
              <a:t>: </a:t>
            </a:r>
            <a:r>
              <a:rPr lang="pt-BR" sz="1400" i="1" dirty="0"/>
              <a:t>transformando ideias em negócios</a:t>
            </a:r>
            <a:r>
              <a:rPr lang="pt-BR" sz="1400" dirty="0"/>
              <a:t>, escrito em 2016, afirma que o empreendedorismo está relacionado com a criação de um novo negócio que envolve pessoas, processos e transforma ideias em oportunidades</a:t>
            </a:r>
            <a:r>
              <a:rPr lang="pt-BR" sz="1400" dirty="0" smtClean="0"/>
              <a:t>.</a:t>
            </a:r>
          </a:p>
          <a:p>
            <a:pPr fontAlgn="base"/>
            <a:endParaRPr lang="pt-BR" sz="1400" dirty="0"/>
          </a:p>
          <a:p>
            <a:pPr fontAlgn="base"/>
            <a:r>
              <a:rPr lang="pt-BR" sz="1400" dirty="0"/>
              <a:t>No passado, o empreendedor já foi visto como um grande influenciador da economia, introduzindo novos produtos e serviços no mercado e, consequentemente, criando novas formas de empresas, bem como oportunidades em momentos difíceis</a:t>
            </a:r>
            <a:r>
              <a:rPr lang="pt-BR" sz="1400" dirty="0" smtClean="0"/>
              <a:t>.</a:t>
            </a:r>
          </a:p>
          <a:p>
            <a:pPr fontAlgn="base"/>
            <a:endParaRPr lang="pt-BR" sz="1400" dirty="0"/>
          </a:p>
          <a:p>
            <a:pPr fontAlgn="base"/>
            <a:r>
              <a:rPr lang="pt-BR" sz="1400" dirty="0"/>
              <a:t>O </a:t>
            </a:r>
            <a:r>
              <a:rPr lang="pt-BR" sz="1400" b="1" dirty="0" smtClean="0"/>
              <a:t>empreendedor </a:t>
            </a:r>
            <a:r>
              <a:rPr lang="pt-BR" sz="1400" b="1" dirty="0"/>
              <a:t>é uma pessoa dinâmica, que sonha e realiza, tem um espírito revolucionário e ansiedade por colocar novas ideias em prática</a:t>
            </a:r>
            <a:r>
              <a:rPr lang="pt-BR" sz="1400" dirty="0"/>
              <a:t>. Além disso, ele não tem medo de correr riscos e ir atrás de seus sonhos, pois tem, em sua essência, a criatividade e a usa para criar novas coisas</a:t>
            </a:r>
            <a:r>
              <a:rPr lang="pt-BR" sz="1400" dirty="0" smtClean="0"/>
              <a:t>.</a:t>
            </a:r>
          </a:p>
          <a:p>
            <a:pPr fontAlgn="base"/>
            <a:endParaRPr lang="pt-BR" sz="1400" dirty="0"/>
          </a:p>
          <a:p>
            <a:pPr fontAlgn="base"/>
            <a:r>
              <a:rPr lang="pt-BR" sz="1400" dirty="0"/>
              <a:t>É claro que também não podemos empreender de qualquer jeito, sem direção, ou seja, precisamos de um norte, de planejamento e necessitamos saber como as coisas devem ser feitas para que alcancemos o sucesso. </a:t>
            </a:r>
            <a:endParaRPr lang="pt-BR" sz="1400" dirty="0" smtClean="0"/>
          </a:p>
          <a:p>
            <a:pPr fontAlgn="base"/>
            <a:endParaRPr lang="pt-BR" sz="1400" dirty="0"/>
          </a:p>
          <a:p>
            <a:pPr fontAlgn="base"/>
            <a:r>
              <a:rPr lang="pt-BR" sz="1400" dirty="0" smtClean="0"/>
              <a:t>É </a:t>
            </a:r>
            <a:r>
              <a:rPr lang="pt-BR" sz="1400" dirty="0"/>
              <a:t>importante lembrar também que os empreendedores nem sempre vencem na primeira tentativa. Desse modo, errar, acertar e, principalmente, não desistir fazem parte do aprendizado do empreendedor</a:t>
            </a:r>
            <a:r>
              <a:rPr lang="pt-BR" sz="1400" dirty="0" smtClean="0"/>
              <a:t>.</a:t>
            </a:r>
          </a:p>
          <a:p>
            <a:pPr fontAlgn="base"/>
            <a:endParaRPr lang="pt-BR" sz="1400" dirty="0"/>
          </a:p>
          <a:p>
            <a:pPr fontAlgn="base"/>
            <a:r>
              <a:rPr lang="pt-BR" sz="1400" dirty="0"/>
              <a:t>Além disso, o empreendedor tem muitas responsabilidades, sendo que, se dedicar e investir na criação de novos negócios é uma delas. Gerar trabalhos, empregos e fazer a diferença são outras responsabilidades de igual importância.</a:t>
            </a:r>
          </a:p>
          <a:p>
            <a:pPr fontAlgn="base"/>
            <a:endParaRPr lang="pt-BR" sz="1400" dirty="0"/>
          </a:p>
        </p:txBody>
      </p:sp>
      <p:grpSp>
        <p:nvGrpSpPr>
          <p:cNvPr id="6" name="Grupo 5"/>
          <p:cNvGrpSpPr/>
          <p:nvPr/>
        </p:nvGrpSpPr>
        <p:grpSpPr>
          <a:xfrm>
            <a:off x="6348841" y="1532888"/>
            <a:ext cx="450850" cy="8028624"/>
            <a:chOff x="6348841" y="1532888"/>
            <a:chExt cx="450850" cy="8028624"/>
          </a:xfrm>
        </p:grpSpPr>
        <p:sp>
          <p:nvSpPr>
            <p:cNvPr id="22" name="Retângulo de cantos arredondados 21"/>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Definições </a:t>
              </a:r>
              <a:r>
                <a:rPr lang="pt-BR" dirty="0"/>
                <a:t>de empreendedorismo</a:t>
              </a:r>
            </a:p>
          </p:txBody>
        </p:sp>
        <p:pic>
          <p:nvPicPr>
            <p:cNvPr id="23" name="Imagem 22"/>
            <p:cNvPicPr>
              <a:picLocks noChangeAspect="1"/>
            </p:cNvPicPr>
            <p:nvPr/>
          </p:nvPicPr>
          <p:blipFill>
            <a:blip r:embed="rId5"/>
            <a:stretch>
              <a:fillRect/>
            </a:stretch>
          </p:blipFill>
          <p:spPr>
            <a:xfrm rot="5400000">
              <a:off x="6010271" y="1978961"/>
              <a:ext cx="1123541" cy="422103"/>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0" name="Título 1"/>
          <p:cNvSpPr txBox="1">
            <a:spLocks/>
          </p:cNvSpPr>
          <p:nvPr/>
        </p:nvSpPr>
        <p:spPr>
          <a:xfrm>
            <a:off x="1484784" y="0"/>
            <a:ext cx="3944480"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dirty="0"/>
              <a:t>Empreendedorismo</a:t>
            </a:r>
            <a:endParaRPr lang="pt-BR" sz="3600" dirty="0"/>
          </a:p>
        </p:txBody>
      </p:sp>
      <p:grpSp>
        <p:nvGrpSpPr>
          <p:cNvPr id="26" name="Grupo 25"/>
          <p:cNvGrpSpPr/>
          <p:nvPr/>
        </p:nvGrpSpPr>
        <p:grpSpPr>
          <a:xfrm>
            <a:off x="303101" y="1051243"/>
            <a:ext cx="4062003" cy="380115"/>
            <a:chOff x="303101" y="1051243"/>
            <a:chExt cx="4062003" cy="380115"/>
          </a:xfrm>
        </p:grpSpPr>
        <p:sp>
          <p:nvSpPr>
            <p:cNvPr id="27" name="Retângulo de cantos arredondados 26"/>
            <p:cNvSpPr/>
            <p:nvPr/>
          </p:nvSpPr>
          <p:spPr>
            <a:xfrm>
              <a:off x="303101" y="1059557"/>
              <a:ext cx="4062003"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29" name="Retângulo de cantos arredondados 28"/>
            <p:cNvSpPr/>
            <p:nvPr/>
          </p:nvSpPr>
          <p:spPr>
            <a:xfrm>
              <a:off x="895350" y="1051243"/>
              <a:ext cx="3397746"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Definições de empreendedorismo</a:t>
              </a:r>
            </a:p>
          </p:txBody>
        </p:sp>
        <p:pic>
          <p:nvPicPr>
            <p:cNvPr id="33" name="Imagem 32"/>
            <p:cNvPicPr>
              <a:picLocks noChangeAspect="1"/>
            </p:cNvPicPr>
            <p:nvPr/>
          </p:nvPicPr>
          <p:blipFill>
            <a:blip r:embed="rId6"/>
            <a:stretch>
              <a:fillRect/>
            </a:stretch>
          </p:blipFill>
          <p:spPr>
            <a:xfrm>
              <a:off x="359837" y="1064975"/>
              <a:ext cx="494678" cy="358069"/>
            </a:xfrm>
            <a:prstGeom prst="rect">
              <a:avLst/>
            </a:prstGeom>
          </p:spPr>
        </p:pic>
      </p:grpSp>
    </p:spTree>
    <p:extLst>
      <p:ext uri="{BB962C8B-B14F-4D97-AF65-F5344CB8AC3E}">
        <p14:creationId xmlns:p14="http://schemas.microsoft.com/office/powerpoint/2010/main" val="32275795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r>
              <a:rPr lang="pt-BR" sz="1400" dirty="0"/>
              <a:t>O termo </a:t>
            </a:r>
            <a:r>
              <a:rPr lang="pt-BR" sz="1400" b="1" dirty="0"/>
              <a:t>empreendedor</a:t>
            </a:r>
            <a:r>
              <a:rPr lang="pt-BR" sz="1400" dirty="0"/>
              <a:t> vem da palavra francesa </a:t>
            </a:r>
            <a:r>
              <a:rPr lang="pt-BR" sz="1400" i="1" dirty="0"/>
              <a:t>entrepreneur</a:t>
            </a:r>
            <a:r>
              <a:rPr lang="pt-BR" sz="1400" dirty="0"/>
              <a:t> e significa </a:t>
            </a:r>
            <a:r>
              <a:rPr lang="pt-BR" sz="1400" b="1" dirty="0"/>
              <a:t>aquele que assume riscos e faz algo novo</a:t>
            </a:r>
            <a:r>
              <a:rPr lang="pt-BR" sz="1400" dirty="0"/>
              <a:t>. </a:t>
            </a:r>
            <a:endParaRPr lang="pt-BR" sz="1400" dirty="0" smtClean="0"/>
          </a:p>
          <a:p>
            <a:pPr fontAlgn="base"/>
            <a:endParaRPr lang="pt-BR" sz="1400" dirty="0"/>
          </a:p>
          <a:p>
            <a:pPr fontAlgn="base"/>
            <a:r>
              <a:rPr lang="pt-BR" sz="1400" dirty="0" smtClean="0"/>
              <a:t>Muitos </a:t>
            </a:r>
            <a:r>
              <a:rPr lang="pt-BR" sz="1400" dirty="0"/>
              <a:t>acreditam que não conseguem empreender por acharem que esse perfil corajoso e cheio de audácia é algo inato, ou seja, a pessoa nasce empreendedora. </a:t>
            </a:r>
            <a:endParaRPr lang="pt-BR" sz="1400" dirty="0" smtClean="0"/>
          </a:p>
          <a:p>
            <a:pPr fontAlgn="base"/>
            <a:endParaRPr lang="pt-BR" sz="1400" dirty="0"/>
          </a:p>
          <a:p>
            <a:pPr fontAlgn="base"/>
            <a:r>
              <a:rPr lang="pt-BR" sz="1400" dirty="0" smtClean="0"/>
              <a:t>Não </a:t>
            </a:r>
            <a:r>
              <a:rPr lang="pt-BR" sz="1400" dirty="0"/>
              <a:t>é totalmente errado pensar desta forma, porém Dolabela, citado pelo Doutor Janguiê Diniz, em um de seus cursos sobre empreendedorismo, defende que </a:t>
            </a:r>
            <a:r>
              <a:rPr lang="pt-BR" sz="1400" b="1" dirty="0"/>
              <a:t>todos nascemos empreendedores</a:t>
            </a:r>
            <a:r>
              <a:rPr lang="pt-BR" sz="1400" dirty="0" smtClean="0"/>
              <a:t>.</a:t>
            </a:r>
          </a:p>
          <a:p>
            <a:pPr fontAlgn="base"/>
            <a:endParaRPr lang="pt-BR" sz="1400" dirty="0"/>
          </a:p>
          <a:p>
            <a:pPr fontAlgn="base"/>
            <a:r>
              <a:rPr lang="pt-BR" sz="1400" dirty="0"/>
              <a:t>De certa forma, essa afirmação pode ser consoladora. </a:t>
            </a:r>
            <a:endParaRPr lang="pt-BR" sz="1400" dirty="0" smtClean="0"/>
          </a:p>
          <a:p>
            <a:pPr fontAlgn="base"/>
            <a:endParaRPr lang="pt-BR" sz="1400" dirty="0"/>
          </a:p>
          <a:p>
            <a:pPr fontAlgn="base"/>
            <a:r>
              <a:rPr lang="pt-BR" sz="1400" dirty="0" smtClean="0"/>
              <a:t>De </a:t>
            </a:r>
            <a:r>
              <a:rPr lang="pt-BR" sz="1400" dirty="0"/>
              <a:t>acordo com o autor, nascemos todos empreendedores, mas uns têm mais habilidades do que outros devido aos estímulos recebidos do ambiente em que crescemos, ou seja, da escola, da comunidade, dos relacionamentos e, principalmente, da família. </a:t>
            </a:r>
            <a:endParaRPr lang="pt-BR" sz="1400" dirty="0" smtClean="0"/>
          </a:p>
          <a:p>
            <a:pPr fontAlgn="base"/>
            <a:endParaRPr lang="pt-BR" sz="1400" dirty="0"/>
          </a:p>
          <a:p>
            <a:pPr fontAlgn="base"/>
            <a:r>
              <a:rPr lang="pt-BR" sz="1400" dirty="0" smtClean="0"/>
              <a:t>Sendo </a:t>
            </a:r>
            <a:r>
              <a:rPr lang="pt-BR" sz="1400" dirty="0"/>
              <a:t>assim, podemos aprender a desenvolver tais características se formos mais estimulados ou buscarmos esse desenvolvimento. </a:t>
            </a:r>
            <a:endParaRPr lang="pt-BR" sz="1400" dirty="0" smtClean="0"/>
          </a:p>
          <a:p>
            <a:pPr fontAlgn="base"/>
            <a:endParaRPr lang="pt-BR" sz="1400" dirty="0"/>
          </a:p>
          <a:p>
            <a:pPr fontAlgn="base"/>
            <a:r>
              <a:rPr lang="pt-BR" sz="1400" dirty="0"/>
              <a:t>O empreendedorismo é o resultado da ação do empreendedor. Em outras palavras, é aquilo colocado em prática que gera lucros e riquezas para a empresa e o país. </a:t>
            </a:r>
            <a:endParaRPr lang="pt-BR" sz="1400" dirty="0" smtClean="0"/>
          </a:p>
          <a:p>
            <a:pPr fontAlgn="base"/>
            <a:endParaRPr lang="pt-BR" sz="1400" dirty="0"/>
          </a:p>
          <a:p>
            <a:pPr fontAlgn="base"/>
            <a:r>
              <a:rPr lang="pt-BR" sz="1400" dirty="0" smtClean="0"/>
              <a:t>A </a:t>
            </a:r>
            <a:r>
              <a:rPr lang="pt-BR" sz="1400" dirty="0"/>
              <a:t>prática ficou conhecida em 1950 pelo economista francês Joseph Schumpeter, que classificava empreendedores como pessoas de sucesso por meio da criatividade e inovação. </a:t>
            </a:r>
            <a:endParaRPr lang="pt-BR" sz="1400" dirty="0" smtClean="0"/>
          </a:p>
          <a:p>
            <a:pPr fontAlgn="base"/>
            <a:endParaRPr lang="pt-BR" sz="1400" dirty="0"/>
          </a:p>
          <a:p>
            <a:pPr fontAlgn="base"/>
            <a:r>
              <a:rPr lang="pt-BR" sz="1400" dirty="0" smtClean="0"/>
              <a:t>Seguindo </a:t>
            </a:r>
            <a:r>
              <a:rPr lang="pt-BR" sz="1400" dirty="0"/>
              <a:t>a mesma linha de raciocínio, Diniz, conceitua empreendedorismo como um dos </a:t>
            </a:r>
            <a:r>
              <a:rPr lang="pt-BR" sz="1400" b="1" dirty="0"/>
              <a:t>principais fatores que desenvolvem economicamente uma nação</a:t>
            </a:r>
            <a:r>
              <a:rPr lang="pt-BR" sz="1400" dirty="0"/>
              <a:t>.</a:t>
            </a:r>
          </a:p>
          <a:p>
            <a:r>
              <a:rPr lang="pt-BR" sz="1400" dirty="0"/>
              <a:t/>
            </a:r>
            <a:br>
              <a:rPr lang="pt-BR" sz="1400" dirty="0"/>
            </a:br>
            <a:endParaRPr lang="pt-BR" sz="1400" dirty="0"/>
          </a:p>
        </p:txBody>
      </p:sp>
      <p:grpSp>
        <p:nvGrpSpPr>
          <p:cNvPr id="6" name="Grupo 5"/>
          <p:cNvGrpSpPr/>
          <p:nvPr/>
        </p:nvGrpSpPr>
        <p:grpSpPr>
          <a:xfrm>
            <a:off x="6348841" y="1532888"/>
            <a:ext cx="450850" cy="8028624"/>
            <a:chOff x="6348841" y="1532888"/>
            <a:chExt cx="450850" cy="8028624"/>
          </a:xfrm>
        </p:grpSpPr>
        <p:sp>
          <p:nvSpPr>
            <p:cNvPr id="22" name="Retângulo de cantos arredondados 21"/>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Definições </a:t>
              </a:r>
              <a:r>
                <a:rPr lang="pt-BR" dirty="0"/>
                <a:t>de empreendedorismo</a:t>
              </a:r>
            </a:p>
          </p:txBody>
        </p:sp>
        <p:pic>
          <p:nvPicPr>
            <p:cNvPr id="23" name="Imagem 22"/>
            <p:cNvPicPr>
              <a:picLocks noChangeAspect="1"/>
            </p:cNvPicPr>
            <p:nvPr/>
          </p:nvPicPr>
          <p:blipFill>
            <a:blip r:embed="rId5"/>
            <a:stretch>
              <a:fillRect/>
            </a:stretch>
          </p:blipFill>
          <p:spPr>
            <a:xfrm rot="5400000">
              <a:off x="6010271" y="1978961"/>
              <a:ext cx="1123541" cy="422103"/>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0" name="Título 1"/>
          <p:cNvSpPr txBox="1">
            <a:spLocks/>
          </p:cNvSpPr>
          <p:nvPr/>
        </p:nvSpPr>
        <p:spPr>
          <a:xfrm>
            <a:off x="1484784" y="0"/>
            <a:ext cx="3944480"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dirty="0"/>
              <a:t>Empreendedorismo</a:t>
            </a:r>
            <a:endParaRPr lang="pt-BR" sz="3600" dirty="0"/>
          </a:p>
        </p:txBody>
      </p:sp>
      <p:grpSp>
        <p:nvGrpSpPr>
          <p:cNvPr id="27" name="Grupo 26"/>
          <p:cNvGrpSpPr/>
          <p:nvPr/>
        </p:nvGrpSpPr>
        <p:grpSpPr>
          <a:xfrm>
            <a:off x="303101" y="1051243"/>
            <a:ext cx="4062003" cy="380115"/>
            <a:chOff x="303101" y="1051243"/>
            <a:chExt cx="4062003" cy="380115"/>
          </a:xfrm>
        </p:grpSpPr>
        <p:sp>
          <p:nvSpPr>
            <p:cNvPr id="29" name="Retângulo de cantos arredondados 28"/>
            <p:cNvSpPr/>
            <p:nvPr/>
          </p:nvSpPr>
          <p:spPr>
            <a:xfrm>
              <a:off x="303101" y="1059557"/>
              <a:ext cx="4062003"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33" name="Retângulo de cantos arredondados 32"/>
            <p:cNvSpPr/>
            <p:nvPr/>
          </p:nvSpPr>
          <p:spPr>
            <a:xfrm>
              <a:off x="895350" y="1051243"/>
              <a:ext cx="3397746"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Definições de empreendedorismo</a:t>
              </a:r>
            </a:p>
          </p:txBody>
        </p:sp>
        <p:pic>
          <p:nvPicPr>
            <p:cNvPr id="34" name="Imagem 33"/>
            <p:cNvPicPr>
              <a:picLocks noChangeAspect="1"/>
            </p:cNvPicPr>
            <p:nvPr/>
          </p:nvPicPr>
          <p:blipFill>
            <a:blip r:embed="rId6"/>
            <a:stretch>
              <a:fillRect/>
            </a:stretch>
          </p:blipFill>
          <p:spPr>
            <a:xfrm>
              <a:off x="359837" y="1064975"/>
              <a:ext cx="494678" cy="358069"/>
            </a:xfrm>
            <a:prstGeom prst="rect">
              <a:avLst/>
            </a:prstGeom>
          </p:spPr>
        </p:pic>
      </p:grpSp>
    </p:spTree>
    <p:extLst>
      <p:ext uri="{BB962C8B-B14F-4D97-AF65-F5344CB8AC3E}">
        <p14:creationId xmlns:p14="http://schemas.microsoft.com/office/powerpoint/2010/main" val="19962555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r>
              <a:rPr lang="pt-BR" sz="1400" dirty="0"/>
              <a:t>Ainda, o professor defende que o empreendedor é estimulado pela família. </a:t>
            </a:r>
            <a:endParaRPr lang="pt-BR" sz="1400" dirty="0" smtClean="0"/>
          </a:p>
          <a:p>
            <a:pPr fontAlgn="base"/>
            <a:endParaRPr lang="pt-BR" sz="1400" dirty="0"/>
          </a:p>
          <a:p>
            <a:pPr fontAlgn="base"/>
            <a:r>
              <a:rPr lang="pt-BR" sz="1400" dirty="0" smtClean="0"/>
              <a:t>Dessa </a:t>
            </a:r>
            <a:r>
              <a:rPr lang="pt-BR" sz="1400" dirty="0"/>
              <a:t>forma, se você nasceu em uma família de empreendedores, você terá maior propensão de se tornar um empreendedor, ou seja, se temos algum exemplo de empreendedorismo na família, é bem provável que possamos desenvolver a ideia de empreender. </a:t>
            </a:r>
            <a:endParaRPr lang="pt-BR" sz="1400" dirty="0" smtClean="0"/>
          </a:p>
          <a:p>
            <a:pPr fontAlgn="base"/>
            <a:endParaRPr lang="pt-BR" sz="1400" dirty="0"/>
          </a:p>
          <a:p>
            <a:pPr fontAlgn="base"/>
            <a:r>
              <a:rPr lang="pt-BR" sz="1400" dirty="0" smtClean="0"/>
              <a:t>Se </a:t>
            </a:r>
            <a:r>
              <a:rPr lang="pt-BR" sz="1400" dirty="0"/>
              <a:t>não temos nenhum exemplo, a tendência é buscarmos por empregos que nos deem mais estabilidade, como empregos de carteira assinada e concursos públicos</a:t>
            </a:r>
            <a:r>
              <a:rPr lang="pt-BR" sz="1400" dirty="0" smtClean="0"/>
              <a:t>.</a:t>
            </a:r>
          </a:p>
          <a:p>
            <a:pPr fontAlgn="base"/>
            <a:endParaRPr lang="pt-BR" sz="1400" dirty="0"/>
          </a:p>
          <a:p>
            <a:pPr fontAlgn="base"/>
            <a:r>
              <a:rPr lang="pt-BR" sz="1400" dirty="0"/>
              <a:t>Consideramos, assim, que o </a:t>
            </a:r>
            <a:r>
              <a:rPr lang="pt-BR" sz="1400" b="1" dirty="0"/>
              <a:t>empreendedorismo é uma questão cultural</a:t>
            </a:r>
            <a:r>
              <a:rPr lang="pt-BR" sz="1400" dirty="0"/>
              <a:t>, ou seja, é uma cultura passada de pai para filho. </a:t>
            </a:r>
            <a:endParaRPr lang="pt-BR" sz="1400" dirty="0" smtClean="0"/>
          </a:p>
          <a:p>
            <a:pPr fontAlgn="base"/>
            <a:endParaRPr lang="pt-BR" sz="1400" dirty="0"/>
          </a:p>
          <a:p>
            <a:pPr fontAlgn="base"/>
            <a:r>
              <a:rPr lang="pt-BR" sz="1400" dirty="0" smtClean="0"/>
              <a:t>Portanto</a:t>
            </a:r>
            <a:r>
              <a:rPr lang="pt-BR" sz="1400" dirty="0"/>
              <a:t>, se o pensamento do pai for negativo em relação ao processo de empreender, vendo a atividade como capitalista, nociva e gananciosa, os filhos terão a mesma imagem do empreendedorismo. </a:t>
            </a:r>
            <a:endParaRPr lang="pt-BR" sz="1400" dirty="0" smtClean="0"/>
          </a:p>
          <a:p>
            <a:pPr fontAlgn="base"/>
            <a:endParaRPr lang="pt-BR" sz="1400" dirty="0"/>
          </a:p>
          <a:p>
            <a:pPr fontAlgn="base"/>
            <a:r>
              <a:rPr lang="pt-BR" sz="1400" dirty="0" smtClean="0"/>
              <a:t>E</a:t>
            </a:r>
            <a:r>
              <a:rPr lang="pt-BR" sz="1400" dirty="0"/>
              <a:t>, por acharem que isto não é legal, não acharão importante empreender e irão buscar outras opções de trabalho</a:t>
            </a:r>
            <a:r>
              <a:rPr lang="pt-BR" sz="1400" dirty="0" smtClean="0"/>
              <a:t>.</a:t>
            </a:r>
          </a:p>
          <a:p>
            <a:pPr fontAlgn="base"/>
            <a:endParaRPr lang="pt-BR" sz="1400" dirty="0"/>
          </a:p>
          <a:p>
            <a:pPr fontAlgn="base"/>
            <a:r>
              <a:rPr lang="pt-BR" sz="1400" dirty="0"/>
              <a:t>Há autores que defendem que todos podem empreender, pois se trata de uma habilidade que pode ser desenvolvida, e não um traço de personalidade. </a:t>
            </a:r>
            <a:endParaRPr lang="pt-BR" sz="1400" dirty="0" smtClean="0"/>
          </a:p>
          <a:p>
            <a:pPr fontAlgn="base"/>
            <a:endParaRPr lang="pt-BR" sz="1400" dirty="0"/>
          </a:p>
          <a:p>
            <a:pPr fontAlgn="base"/>
            <a:r>
              <a:rPr lang="pt-BR" sz="1400" dirty="0" smtClean="0"/>
              <a:t>Nesse </a:t>
            </a:r>
            <a:r>
              <a:rPr lang="pt-BR" sz="1400" dirty="0"/>
              <a:t>sentido, pode-se usar como ferramenta de desenvolvimento a busca de conceitos e teorias, e não apenas se prevalecer da própria intuição e imaginação. </a:t>
            </a:r>
            <a:endParaRPr lang="pt-BR" sz="1400" dirty="0" smtClean="0"/>
          </a:p>
          <a:p>
            <a:pPr fontAlgn="base"/>
            <a:endParaRPr lang="pt-BR" sz="1400" dirty="0"/>
          </a:p>
          <a:p>
            <a:pPr fontAlgn="base"/>
            <a:r>
              <a:rPr lang="pt-BR" sz="1400" dirty="0" smtClean="0"/>
              <a:t>Para </a:t>
            </a:r>
            <a:r>
              <a:rPr lang="pt-BR" sz="1400" dirty="0"/>
              <a:t>o Doutor Janguiê Diniz, é de extrema importância que o empreendedor, além de ter um sonho, busque condições para empreender, ou seja, adquira habilidades e competências básicas para se tornar um bom empreendedor.</a:t>
            </a:r>
            <a:br>
              <a:rPr lang="pt-BR" sz="1400" dirty="0"/>
            </a:br>
            <a:endParaRPr lang="pt-BR" sz="1400" dirty="0"/>
          </a:p>
        </p:txBody>
      </p:sp>
      <p:grpSp>
        <p:nvGrpSpPr>
          <p:cNvPr id="6" name="Grupo 5"/>
          <p:cNvGrpSpPr/>
          <p:nvPr/>
        </p:nvGrpSpPr>
        <p:grpSpPr>
          <a:xfrm>
            <a:off x="6348841" y="1532888"/>
            <a:ext cx="450850" cy="8028624"/>
            <a:chOff x="6348841" y="1532888"/>
            <a:chExt cx="450850" cy="8028624"/>
          </a:xfrm>
        </p:grpSpPr>
        <p:sp>
          <p:nvSpPr>
            <p:cNvPr id="22" name="Retângulo de cantos arredondados 21"/>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Definições </a:t>
              </a:r>
              <a:r>
                <a:rPr lang="pt-BR" dirty="0"/>
                <a:t>de empreendedorismo</a:t>
              </a:r>
            </a:p>
          </p:txBody>
        </p:sp>
        <p:pic>
          <p:nvPicPr>
            <p:cNvPr id="23" name="Imagem 22"/>
            <p:cNvPicPr>
              <a:picLocks noChangeAspect="1"/>
            </p:cNvPicPr>
            <p:nvPr/>
          </p:nvPicPr>
          <p:blipFill>
            <a:blip r:embed="rId5"/>
            <a:stretch>
              <a:fillRect/>
            </a:stretch>
          </p:blipFill>
          <p:spPr>
            <a:xfrm rot="5400000">
              <a:off x="6010271" y="1978961"/>
              <a:ext cx="1123541" cy="422103"/>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0" name="Título 1"/>
          <p:cNvSpPr txBox="1">
            <a:spLocks/>
          </p:cNvSpPr>
          <p:nvPr/>
        </p:nvSpPr>
        <p:spPr>
          <a:xfrm>
            <a:off x="1484784" y="0"/>
            <a:ext cx="3944480"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dirty="0"/>
              <a:t>Empreendedorismo</a:t>
            </a:r>
            <a:endParaRPr lang="pt-BR" sz="3600" dirty="0"/>
          </a:p>
        </p:txBody>
      </p:sp>
      <p:grpSp>
        <p:nvGrpSpPr>
          <p:cNvPr id="19" name="Grupo 18"/>
          <p:cNvGrpSpPr/>
          <p:nvPr/>
        </p:nvGrpSpPr>
        <p:grpSpPr>
          <a:xfrm>
            <a:off x="303101" y="1051243"/>
            <a:ext cx="4062003" cy="380115"/>
            <a:chOff x="303101" y="1051243"/>
            <a:chExt cx="4062003" cy="380115"/>
          </a:xfrm>
        </p:grpSpPr>
        <p:sp>
          <p:nvSpPr>
            <p:cNvPr id="21" name="Retângulo de cantos arredondados 20"/>
            <p:cNvSpPr/>
            <p:nvPr/>
          </p:nvSpPr>
          <p:spPr>
            <a:xfrm>
              <a:off x="303101" y="1059557"/>
              <a:ext cx="4062003"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24" name="Retângulo de cantos arredondados 23"/>
            <p:cNvSpPr/>
            <p:nvPr/>
          </p:nvSpPr>
          <p:spPr>
            <a:xfrm>
              <a:off x="895350" y="1051243"/>
              <a:ext cx="3397746"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Definições de empreendedorismo</a:t>
              </a:r>
            </a:p>
          </p:txBody>
        </p:sp>
        <p:pic>
          <p:nvPicPr>
            <p:cNvPr id="25" name="Imagem 24"/>
            <p:cNvPicPr>
              <a:picLocks noChangeAspect="1"/>
            </p:cNvPicPr>
            <p:nvPr/>
          </p:nvPicPr>
          <p:blipFill>
            <a:blip r:embed="rId6"/>
            <a:stretch>
              <a:fillRect/>
            </a:stretch>
          </p:blipFill>
          <p:spPr>
            <a:xfrm>
              <a:off x="359837" y="1064975"/>
              <a:ext cx="494678" cy="358069"/>
            </a:xfrm>
            <a:prstGeom prst="rect">
              <a:avLst/>
            </a:prstGeom>
          </p:spPr>
        </p:pic>
      </p:grpSp>
    </p:spTree>
    <p:extLst>
      <p:ext uri="{BB962C8B-B14F-4D97-AF65-F5344CB8AC3E}">
        <p14:creationId xmlns:p14="http://schemas.microsoft.com/office/powerpoint/2010/main" val="17169540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r>
              <a:rPr lang="pt-BR" sz="1400" dirty="0"/>
              <a:t>Essas primeiras definições nos levam a refletir que o empreendedorismo é</a:t>
            </a:r>
            <a:r>
              <a:rPr lang="pt-BR" sz="1400" dirty="0" smtClean="0"/>
              <a:t>:</a:t>
            </a:r>
          </a:p>
          <a:p>
            <a:pPr fontAlgn="base"/>
            <a:endParaRPr lang="pt-BR" sz="1400" dirty="0"/>
          </a:p>
          <a:p>
            <a:pPr fontAlgn="base"/>
            <a:r>
              <a:rPr lang="pt-BR" sz="1400" b="1" dirty="0" smtClean="0"/>
              <a:t>Conceitos</a:t>
            </a:r>
            <a:r>
              <a:rPr lang="pt-BR" sz="1400" dirty="0" smtClean="0"/>
              <a:t> que geram um sonho </a:t>
            </a:r>
            <a:r>
              <a:rPr lang="pt-BR" sz="1400" dirty="0"/>
              <a:t>q</a:t>
            </a:r>
            <a:r>
              <a:rPr lang="pt-BR" sz="1400" dirty="0" smtClean="0"/>
              <a:t>ue </a:t>
            </a:r>
            <a:r>
              <a:rPr lang="pt-BR" sz="1400" dirty="0"/>
              <a:t>pode trazer lucratividade e benefícios, tanto para o realizador quanto para as pessoas envolvidas e atingidas por essa realização</a:t>
            </a:r>
            <a:r>
              <a:rPr lang="pt-BR" sz="1400" dirty="0" smtClean="0"/>
              <a:t>.</a:t>
            </a:r>
          </a:p>
          <a:p>
            <a:pPr fontAlgn="base"/>
            <a:endParaRPr lang="pt-BR" sz="1400" dirty="0"/>
          </a:p>
          <a:p>
            <a:pPr fontAlgn="base"/>
            <a:r>
              <a:rPr lang="pt-BR" sz="1400" b="1" dirty="0"/>
              <a:t>Conhecimentos</a:t>
            </a:r>
            <a:r>
              <a:rPr lang="pt-BR" sz="1400" dirty="0"/>
              <a:t> </a:t>
            </a:r>
            <a:r>
              <a:rPr lang="pt-BR" sz="1400" dirty="0" smtClean="0"/>
              <a:t>que </a:t>
            </a:r>
            <a:r>
              <a:rPr lang="pt-BR" sz="1400" dirty="0"/>
              <a:t>geram um sonho que pode trazer lucratividade e benefícios, tanto para o realizador quanto para as pessoas envolvidas e atingidas por essa realização</a:t>
            </a:r>
            <a:r>
              <a:rPr lang="pt-BR" sz="1400" dirty="0" smtClean="0"/>
              <a:t>.</a:t>
            </a:r>
          </a:p>
          <a:p>
            <a:pPr fontAlgn="base"/>
            <a:endParaRPr lang="pt-BR" sz="1400" dirty="0"/>
          </a:p>
          <a:p>
            <a:pPr fontAlgn="base"/>
            <a:r>
              <a:rPr lang="pt-BR" sz="1400" b="1" dirty="0" smtClean="0"/>
              <a:t>Habilidades</a:t>
            </a:r>
            <a:r>
              <a:rPr lang="pt-BR" sz="1400" dirty="0" smtClean="0"/>
              <a:t> que </a:t>
            </a:r>
            <a:r>
              <a:rPr lang="pt-BR" sz="1400" dirty="0"/>
              <a:t>geram um sonho que pode trazer lucratividade e benefícios, tanto para o realizador quanto para as pessoas envolvidas e atingidas por essa realização</a:t>
            </a:r>
            <a:r>
              <a:rPr lang="pt-BR" sz="1400" dirty="0" smtClean="0"/>
              <a:t>.</a:t>
            </a:r>
          </a:p>
          <a:p>
            <a:pPr fontAlgn="base"/>
            <a:endParaRPr lang="pt-BR" sz="1400" dirty="0"/>
          </a:p>
          <a:p>
            <a:pPr fontAlgn="base"/>
            <a:r>
              <a:rPr lang="pt-BR" sz="1400" b="1" dirty="0" smtClean="0"/>
              <a:t>Emoções</a:t>
            </a:r>
            <a:r>
              <a:rPr lang="pt-BR" sz="1400" dirty="0" smtClean="0"/>
              <a:t> que </a:t>
            </a:r>
            <a:r>
              <a:rPr lang="pt-BR" sz="1400" dirty="0"/>
              <a:t>geram um sonho que pode trazer lucratividade e benefícios, tanto para o realizador quanto para as pessoas envolvidas e atingidas por essa realização</a:t>
            </a:r>
            <a:r>
              <a:rPr lang="pt-BR" sz="1400" dirty="0" smtClean="0"/>
              <a:t>.</a:t>
            </a:r>
          </a:p>
          <a:p>
            <a:pPr fontAlgn="base"/>
            <a:endParaRPr lang="pt-BR" sz="1400" dirty="0"/>
          </a:p>
          <a:p>
            <a:pPr fontAlgn="base"/>
            <a:r>
              <a:rPr lang="pt-BR" sz="1400" b="1" dirty="0" smtClean="0"/>
              <a:t>Sentimentos</a:t>
            </a:r>
            <a:r>
              <a:rPr lang="pt-BR" sz="1400" dirty="0" smtClean="0"/>
              <a:t> que </a:t>
            </a:r>
            <a:r>
              <a:rPr lang="pt-BR" sz="1400" dirty="0"/>
              <a:t>geram um sonho que pode trazer lucratividade e benefícios, tanto para o realizador quanto para as pessoas envolvidas e atingidas por essa realização</a:t>
            </a:r>
            <a:r>
              <a:rPr lang="pt-BR" sz="1400" dirty="0" smtClean="0"/>
              <a:t>.</a:t>
            </a:r>
          </a:p>
          <a:p>
            <a:pPr fontAlgn="base"/>
            <a:endParaRPr lang="pt-BR" sz="1400" dirty="0"/>
          </a:p>
          <a:p>
            <a:pPr fontAlgn="base"/>
            <a:r>
              <a:rPr lang="pt-BR" sz="1400" dirty="0"/>
              <a:t>Além disso, o professor fala da iluminação divina, que não diz respeito a uma religião específica, mas sim à ligação com Deus, com o ético, o moral e o correto. Quando você faz as coisas certas, tudo começa a correr bem. Diante de tudo isso, surge uma pergunta:</a:t>
            </a:r>
            <a:r>
              <a:rPr lang="pt-BR" sz="1400" b="1" dirty="0"/>
              <a:t> empreender é uma ciência, um dom ou uma arte</a:t>
            </a:r>
            <a:r>
              <a:rPr lang="pt-BR" sz="1400" b="1" dirty="0" smtClean="0"/>
              <a:t>?</a:t>
            </a:r>
          </a:p>
          <a:p>
            <a:pPr fontAlgn="base"/>
            <a:endParaRPr lang="pt-BR" sz="1400" dirty="0"/>
          </a:p>
          <a:p>
            <a:pPr fontAlgn="base"/>
            <a:r>
              <a:rPr lang="pt-BR" sz="1400" dirty="0"/>
              <a:t>Para Doutor Janguiê Diniz, empreender é desenvolver o dom interior que se transforma na arte de criar, fazer e acontecer com ousadia, determinação, coragem, motivação e criatividade. Com a prática, o dom é desenvolvido e, assim, se transforma em arte.</a:t>
            </a:r>
          </a:p>
          <a:p>
            <a:pPr fontAlgn="base"/>
            <a:endParaRPr lang="pt-BR" sz="1400" dirty="0"/>
          </a:p>
          <a:p>
            <a:pPr fontAlgn="base"/>
            <a:endParaRPr lang="pt-BR" sz="1400" dirty="0"/>
          </a:p>
          <a:p>
            <a:pPr fontAlgn="base"/>
            <a:endParaRPr lang="pt-BR" sz="1400" dirty="0"/>
          </a:p>
          <a:p>
            <a:pPr fontAlgn="base"/>
            <a:endParaRPr lang="pt-BR" sz="1400" dirty="0" smtClean="0"/>
          </a:p>
          <a:p>
            <a:pPr fontAlgn="base"/>
            <a:endParaRPr lang="pt-BR" sz="1400" dirty="0"/>
          </a:p>
          <a:p>
            <a:pPr fontAlgn="base"/>
            <a:r>
              <a:rPr lang="pt-BR" sz="1400" dirty="0"/>
              <a:t/>
            </a:r>
            <a:br>
              <a:rPr lang="pt-BR" sz="1400" dirty="0"/>
            </a:br>
            <a:endParaRPr lang="pt-BR" sz="1400" dirty="0"/>
          </a:p>
        </p:txBody>
      </p:sp>
      <p:grpSp>
        <p:nvGrpSpPr>
          <p:cNvPr id="6" name="Grupo 5"/>
          <p:cNvGrpSpPr/>
          <p:nvPr/>
        </p:nvGrpSpPr>
        <p:grpSpPr>
          <a:xfrm>
            <a:off x="6348841" y="1532888"/>
            <a:ext cx="450850" cy="8028624"/>
            <a:chOff x="6348841" y="1532888"/>
            <a:chExt cx="450850" cy="8028624"/>
          </a:xfrm>
        </p:grpSpPr>
        <p:sp>
          <p:nvSpPr>
            <p:cNvPr id="22" name="Retângulo de cantos arredondados 21"/>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Definições </a:t>
              </a:r>
              <a:r>
                <a:rPr lang="pt-BR" dirty="0"/>
                <a:t>de empreendedorismo</a:t>
              </a:r>
            </a:p>
          </p:txBody>
        </p:sp>
        <p:pic>
          <p:nvPicPr>
            <p:cNvPr id="23" name="Imagem 22"/>
            <p:cNvPicPr>
              <a:picLocks noChangeAspect="1"/>
            </p:cNvPicPr>
            <p:nvPr/>
          </p:nvPicPr>
          <p:blipFill>
            <a:blip r:embed="rId5"/>
            <a:stretch>
              <a:fillRect/>
            </a:stretch>
          </p:blipFill>
          <p:spPr>
            <a:xfrm rot="5400000">
              <a:off x="6010271" y="1978961"/>
              <a:ext cx="1123541" cy="422103"/>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0" name="Título 1"/>
          <p:cNvSpPr txBox="1">
            <a:spLocks/>
          </p:cNvSpPr>
          <p:nvPr/>
        </p:nvSpPr>
        <p:spPr>
          <a:xfrm>
            <a:off x="1484784" y="0"/>
            <a:ext cx="3944480"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dirty="0"/>
              <a:t>Empreendedorismo</a:t>
            </a:r>
            <a:endParaRPr lang="pt-BR" sz="3600" dirty="0"/>
          </a:p>
        </p:txBody>
      </p:sp>
      <p:grpSp>
        <p:nvGrpSpPr>
          <p:cNvPr id="19" name="Grupo 18"/>
          <p:cNvGrpSpPr/>
          <p:nvPr/>
        </p:nvGrpSpPr>
        <p:grpSpPr>
          <a:xfrm>
            <a:off x="303101" y="1051243"/>
            <a:ext cx="4062003" cy="380115"/>
            <a:chOff x="303101" y="1051243"/>
            <a:chExt cx="4062003" cy="380115"/>
          </a:xfrm>
        </p:grpSpPr>
        <p:sp>
          <p:nvSpPr>
            <p:cNvPr id="21" name="Retângulo de cantos arredondados 20"/>
            <p:cNvSpPr/>
            <p:nvPr/>
          </p:nvSpPr>
          <p:spPr>
            <a:xfrm>
              <a:off x="303101" y="1059557"/>
              <a:ext cx="4062003"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24" name="Retângulo de cantos arredondados 23"/>
            <p:cNvSpPr/>
            <p:nvPr/>
          </p:nvSpPr>
          <p:spPr>
            <a:xfrm>
              <a:off x="895350" y="1051243"/>
              <a:ext cx="3397746"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Definições de empreendedorismo</a:t>
              </a:r>
            </a:p>
          </p:txBody>
        </p:sp>
        <p:pic>
          <p:nvPicPr>
            <p:cNvPr id="25" name="Imagem 24"/>
            <p:cNvPicPr>
              <a:picLocks noChangeAspect="1"/>
            </p:cNvPicPr>
            <p:nvPr/>
          </p:nvPicPr>
          <p:blipFill>
            <a:blip r:embed="rId6"/>
            <a:stretch>
              <a:fillRect/>
            </a:stretch>
          </p:blipFill>
          <p:spPr>
            <a:xfrm>
              <a:off x="359837" y="1064975"/>
              <a:ext cx="494678" cy="358069"/>
            </a:xfrm>
            <a:prstGeom prst="rect">
              <a:avLst/>
            </a:prstGeom>
          </p:spPr>
        </p:pic>
      </p:grpSp>
    </p:spTree>
    <p:extLst>
      <p:ext uri="{BB962C8B-B14F-4D97-AF65-F5344CB8AC3E}">
        <p14:creationId xmlns:p14="http://schemas.microsoft.com/office/powerpoint/2010/main" val="11040818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6" name="Retângulo 5"/>
          <p:cNvSpPr/>
          <p:nvPr/>
        </p:nvSpPr>
        <p:spPr>
          <a:xfrm>
            <a:off x="5375764" y="2663451"/>
            <a:ext cx="1003095" cy="369332"/>
          </a:xfrm>
          <a:prstGeom prst="rect">
            <a:avLst/>
          </a:prstGeom>
        </p:spPr>
        <p:txBody>
          <a:bodyPr wrap="none">
            <a:spAutoFit/>
          </a:bodyPr>
          <a:lstStyle/>
          <a:p>
            <a:r>
              <a:rPr lang="pt-BR" b="1" dirty="0" smtClean="0"/>
              <a:t>Exemplo</a:t>
            </a:r>
            <a:endParaRPr lang="pt-BR" b="1" dirty="0"/>
          </a:p>
        </p:txBody>
      </p:sp>
      <p:sp>
        <p:nvSpPr>
          <p:cNvPr id="29" name="Título 1"/>
          <p:cNvSpPr txBox="1">
            <a:spLocks/>
          </p:cNvSpPr>
          <p:nvPr/>
        </p:nvSpPr>
        <p:spPr>
          <a:xfrm>
            <a:off x="1484784" y="0"/>
            <a:ext cx="3944480"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dirty="0"/>
              <a:t>Empreendedorismo</a:t>
            </a:r>
            <a:endParaRPr lang="pt-BR" sz="3600" dirty="0"/>
          </a:p>
        </p:txBody>
      </p:sp>
      <p:sp>
        <p:nvSpPr>
          <p:cNvPr id="42" name="Retângulo de cantos arredondados 41"/>
          <p:cNvSpPr/>
          <p:nvPr/>
        </p:nvSpPr>
        <p:spPr>
          <a:xfrm rot="5400000">
            <a:off x="2973866" y="5735687"/>
            <a:ext cx="7200800"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a:t>Definições de empreendedorismo</a:t>
            </a:r>
            <a:endParaRPr lang="pt-BR" dirty="0"/>
          </a:p>
        </p:txBody>
      </p:sp>
      <p:pic>
        <p:nvPicPr>
          <p:cNvPr id="44" name="Imagem 43"/>
          <p:cNvPicPr>
            <a:picLocks noChangeAspect="1"/>
          </p:cNvPicPr>
          <p:nvPr/>
        </p:nvPicPr>
        <p:blipFill>
          <a:blip r:embed="rId5"/>
          <a:stretch>
            <a:fillRect/>
          </a:stretch>
        </p:blipFill>
        <p:spPr>
          <a:xfrm>
            <a:off x="607176" y="4027000"/>
            <a:ext cx="5395495" cy="3485250"/>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4" name="Imagem 3"/>
          <p:cNvPicPr>
            <a:picLocks noChangeAspect="1"/>
          </p:cNvPicPr>
          <p:nvPr/>
        </p:nvPicPr>
        <p:blipFill>
          <a:blip r:embed="rId6"/>
          <a:stretch>
            <a:fillRect/>
          </a:stretch>
        </p:blipFill>
        <p:spPr>
          <a:xfrm>
            <a:off x="3143406" y="1226746"/>
            <a:ext cx="3714593" cy="1548751"/>
          </a:xfrm>
          <a:prstGeom prst="rect">
            <a:avLst/>
          </a:prstGeom>
        </p:spPr>
      </p:pic>
      <p:sp>
        <p:nvSpPr>
          <p:cNvPr id="28" name="Retângulo de cantos arredondados 27"/>
          <p:cNvSpPr/>
          <p:nvPr/>
        </p:nvSpPr>
        <p:spPr>
          <a:xfrm flipH="1">
            <a:off x="285728" y="1477012"/>
            <a:ext cx="6070985" cy="8084500"/>
          </a:xfrm>
          <a:custGeom>
            <a:avLst/>
            <a:gdLst>
              <a:gd name="connsiteX0" fmla="*/ 0 w 6063113"/>
              <a:gd name="connsiteY0" fmla="*/ 1010539 h 7537182"/>
              <a:gd name="connsiteX1" fmla="*/ 1010539 w 6063113"/>
              <a:gd name="connsiteY1" fmla="*/ 0 h 7537182"/>
              <a:gd name="connsiteX2" fmla="*/ 5052574 w 6063113"/>
              <a:gd name="connsiteY2" fmla="*/ 0 h 7537182"/>
              <a:gd name="connsiteX3" fmla="*/ 6063113 w 6063113"/>
              <a:gd name="connsiteY3" fmla="*/ 1010539 h 7537182"/>
              <a:gd name="connsiteX4" fmla="*/ 6063113 w 6063113"/>
              <a:gd name="connsiteY4" fmla="*/ 6526643 h 7537182"/>
              <a:gd name="connsiteX5" fmla="*/ 5052574 w 6063113"/>
              <a:gd name="connsiteY5" fmla="*/ 7537182 h 7537182"/>
              <a:gd name="connsiteX6" fmla="*/ 1010539 w 6063113"/>
              <a:gd name="connsiteY6" fmla="*/ 7537182 h 7537182"/>
              <a:gd name="connsiteX7" fmla="*/ 0 w 6063113"/>
              <a:gd name="connsiteY7" fmla="*/ 6526643 h 7537182"/>
              <a:gd name="connsiteX8" fmla="*/ 0 w 6063113"/>
              <a:gd name="connsiteY8" fmla="*/ 1010539 h 7537182"/>
              <a:gd name="connsiteX0" fmla="*/ 0 w 6063113"/>
              <a:gd name="connsiteY0" fmla="*/ 1010539 h 7537182"/>
              <a:gd name="connsiteX1" fmla="*/ 865573 w 6063113"/>
              <a:gd name="connsiteY1" fmla="*/ 100361 h 7537182"/>
              <a:gd name="connsiteX2" fmla="*/ 5052574 w 6063113"/>
              <a:gd name="connsiteY2" fmla="*/ 0 h 7537182"/>
              <a:gd name="connsiteX3" fmla="*/ 6063113 w 6063113"/>
              <a:gd name="connsiteY3" fmla="*/ 1010539 h 7537182"/>
              <a:gd name="connsiteX4" fmla="*/ 6063113 w 6063113"/>
              <a:gd name="connsiteY4" fmla="*/ 6526643 h 7537182"/>
              <a:gd name="connsiteX5" fmla="*/ 5052574 w 6063113"/>
              <a:gd name="connsiteY5" fmla="*/ 7537182 h 7537182"/>
              <a:gd name="connsiteX6" fmla="*/ 1010539 w 6063113"/>
              <a:gd name="connsiteY6" fmla="*/ 7537182 h 7537182"/>
              <a:gd name="connsiteX7" fmla="*/ 0 w 6063113"/>
              <a:gd name="connsiteY7" fmla="*/ 6526643 h 7537182"/>
              <a:gd name="connsiteX8" fmla="*/ 0 w 6063113"/>
              <a:gd name="connsiteY8" fmla="*/ 1010539 h 7537182"/>
              <a:gd name="connsiteX0" fmla="*/ 0 w 6063113"/>
              <a:gd name="connsiteY0" fmla="*/ 1010539 h 7537182"/>
              <a:gd name="connsiteX1" fmla="*/ 865573 w 6063113"/>
              <a:gd name="connsiteY1" fmla="*/ 100361 h 7537182"/>
              <a:gd name="connsiteX2" fmla="*/ 5052574 w 6063113"/>
              <a:gd name="connsiteY2" fmla="*/ 0 h 7537182"/>
              <a:gd name="connsiteX3" fmla="*/ 6063113 w 6063113"/>
              <a:gd name="connsiteY3" fmla="*/ 1010539 h 7537182"/>
              <a:gd name="connsiteX4" fmla="*/ 6063113 w 6063113"/>
              <a:gd name="connsiteY4" fmla="*/ 6526643 h 7537182"/>
              <a:gd name="connsiteX5" fmla="*/ 5052574 w 6063113"/>
              <a:gd name="connsiteY5" fmla="*/ 7537182 h 7537182"/>
              <a:gd name="connsiteX6" fmla="*/ 1010539 w 6063113"/>
              <a:gd name="connsiteY6" fmla="*/ 7537182 h 7537182"/>
              <a:gd name="connsiteX7" fmla="*/ 0 w 6063113"/>
              <a:gd name="connsiteY7" fmla="*/ 6526643 h 7537182"/>
              <a:gd name="connsiteX8" fmla="*/ 0 w 6063113"/>
              <a:gd name="connsiteY8" fmla="*/ 1010539 h 7537182"/>
              <a:gd name="connsiteX0" fmla="*/ 0 w 6063113"/>
              <a:gd name="connsiteY0" fmla="*/ 1791124 h 7537182"/>
              <a:gd name="connsiteX1" fmla="*/ 865573 w 6063113"/>
              <a:gd name="connsiteY1" fmla="*/ 100361 h 7537182"/>
              <a:gd name="connsiteX2" fmla="*/ 5052574 w 6063113"/>
              <a:gd name="connsiteY2" fmla="*/ 0 h 7537182"/>
              <a:gd name="connsiteX3" fmla="*/ 6063113 w 6063113"/>
              <a:gd name="connsiteY3" fmla="*/ 1010539 h 7537182"/>
              <a:gd name="connsiteX4" fmla="*/ 6063113 w 6063113"/>
              <a:gd name="connsiteY4" fmla="*/ 6526643 h 7537182"/>
              <a:gd name="connsiteX5" fmla="*/ 5052574 w 6063113"/>
              <a:gd name="connsiteY5" fmla="*/ 7537182 h 7537182"/>
              <a:gd name="connsiteX6" fmla="*/ 1010539 w 6063113"/>
              <a:gd name="connsiteY6" fmla="*/ 7537182 h 7537182"/>
              <a:gd name="connsiteX7" fmla="*/ 0 w 6063113"/>
              <a:gd name="connsiteY7" fmla="*/ 6526643 h 7537182"/>
              <a:gd name="connsiteX8" fmla="*/ 0 w 6063113"/>
              <a:gd name="connsiteY8" fmla="*/ 1791124 h 7537182"/>
              <a:gd name="connsiteX0" fmla="*/ 0 w 6063113"/>
              <a:gd name="connsiteY0" fmla="*/ 1791124 h 7537182"/>
              <a:gd name="connsiteX1" fmla="*/ 1345075 w 6063113"/>
              <a:gd name="connsiteY1" fmla="*/ 11151 h 7537182"/>
              <a:gd name="connsiteX2" fmla="*/ 5052574 w 6063113"/>
              <a:gd name="connsiteY2" fmla="*/ 0 h 7537182"/>
              <a:gd name="connsiteX3" fmla="*/ 6063113 w 6063113"/>
              <a:gd name="connsiteY3" fmla="*/ 1010539 h 7537182"/>
              <a:gd name="connsiteX4" fmla="*/ 6063113 w 6063113"/>
              <a:gd name="connsiteY4" fmla="*/ 6526643 h 7537182"/>
              <a:gd name="connsiteX5" fmla="*/ 5052574 w 6063113"/>
              <a:gd name="connsiteY5" fmla="*/ 7537182 h 7537182"/>
              <a:gd name="connsiteX6" fmla="*/ 1010539 w 6063113"/>
              <a:gd name="connsiteY6" fmla="*/ 7537182 h 7537182"/>
              <a:gd name="connsiteX7" fmla="*/ 0 w 6063113"/>
              <a:gd name="connsiteY7" fmla="*/ 6526643 h 7537182"/>
              <a:gd name="connsiteX8" fmla="*/ 0 w 6063113"/>
              <a:gd name="connsiteY8" fmla="*/ 1791124 h 7537182"/>
              <a:gd name="connsiteX0" fmla="*/ 0 w 6063159"/>
              <a:gd name="connsiteY0" fmla="*/ 1779973 h 7526031"/>
              <a:gd name="connsiteX1" fmla="*/ 1345075 w 6063159"/>
              <a:gd name="connsiteY1" fmla="*/ 0 h 7526031"/>
              <a:gd name="connsiteX2" fmla="*/ 5520925 w 6063159"/>
              <a:gd name="connsiteY2" fmla="*/ 11152 h 7526031"/>
              <a:gd name="connsiteX3" fmla="*/ 6063113 w 6063159"/>
              <a:gd name="connsiteY3" fmla="*/ 999388 h 7526031"/>
              <a:gd name="connsiteX4" fmla="*/ 6063113 w 6063159"/>
              <a:gd name="connsiteY4" fmla="*/ 6515492 h 7526031"/>
              <a:gd name="connsiteX5" fmla="*/ 5052574 w 6063159"/>
              <a:gd name="connsiteY5" fmla="*/ 7526031 h 7526031"/>
              <a:gd name="connsiteX6" fmla="*/ 1010539 w 6063159"/>
              <a:gd name="connsiteY6" fmla="*/ 7526031 h 7526031"/>
              <a:gd name="connsiteX7" fmla="*/ 0 w 6063159"/>
              <a:gd name="connsiteY7" fmla="*/ 6515492 h 7526031"/>
              <a:gd name="connsiteX8" fmla="*/ 0 w 6063159"/>
              <a:gd name="connsiteY8" fmla="*/ 1779973 h 7526031"/>
              <a:gd name="connsiteX0" fmla="*/ 0 w 6069432"/>
              <a:gd name="connsiteY0" fmla="*/ 1797417 h 7543475"/>
              <a:gd name="connsiteX1" fmla="*/ 1345075 w 6069432"/>
              <a:gd name="connsiteY1" fmla="*/ 17444 h 7543475"/>
              <a:gd name="connsiteX2" fmla="*/ 5520925 w 6069432"/>
              <a:gd name="connsiteY2" fmla="*/ 28596 h 7543475"/>
              <a:gd name="connsiteX3" fmla="*/ 6063113 w 6069432"/>
              <a:gd name="connsiteY3" fmla="*/ 1016832 h 7543475"/>
              <a:gd name="connsiteX4" fmla="*/ 6063113 w 6069432"/>
              <a:gd name="connsiteY4" fmla="*/ 6532936 h 7543475"/>
              <a:gd name="connsiteX5" fmla="*/ 5052574 w 6069432"/>
              <a:gd name="connsiteY5" fmla="*/ 7543475 h 7543475"/>
              <a:gd name="connsiteX6" fmla="*/ 1010539 w 6069432"/>
              <a:gd name="connsiteY6" fmla="*/ 7543475 h 7543475"/>
              <a:gd name="connsiteX7" fmla="*/ 0 w 6069432"/>
              <a:gd name="connsiteY7" fmla="*/ 6532936 h 7543475"/>
              <a:gd name="connsiteX8" fmla="*/ 0 w 6069432"/>
              <a:gd name="connsiteY8" fmla="*/ 1797417 h 7543475"/>
              <a:gd name="connsiteX0" fmla="*/ 0 w 6069432"/>
              <a:gd name="connsiteY0" fmla="*/ 1574393 h 7543475"/>
              <a:gd name="connsiteX1" fmla="*/ 1345075 w 6069432"/>
              <a:gd name="connsiteY1" fmla="*/ 17444 h 7543475"/>
              <a:gd name="connsiteX2" fmla="*/ 5520925 w 6069432"/>
              <a:gd name="connsiteY2" fmla="*/ 28596 h 7543475"/>
              <a:gd name="connsiteX3" fmla="*/ 6063113 w 6069432"/>
              <a:gd name="connsiteY3" fmla="*/ 1016832 h 7543475"/>
              <a:gd name="connsiteX4" fmla="*/ 6063113 w 6069432"/>
              <a:gd name="connsiteY4" fmla="*/ 6532936 h 7543475"/>
              <a:gd name="connsiteX5" fmla="*/ 5052574 w 6069432"/>
              <a:gd name="connsiteY5" fmla="*/ 7543475 h 7543475"/>
              <a:gd name="connsiteX6" fmla="*/ 1010539 w 6069432"/>
              <a:gd name="connsiteY6" fmla="*/ 7543475 h 7543475"/>
              <a:gd name="connsiteX7" fmla="*/ 0 w 6069432"/>
              <a:gd name="connsiteY7" fmla="*/ 6532936 h 7543475"/>
              <a:gd name="connsiteX8" fmla="*/ 0 w 6069432"/>
              <a:gd name="connsiteY8" fmla="*/ 1574393 h 7543475"/>
              <a:gd name="connsiteX0" fmla="*/ 0 w 6069432"/>
              <a:gd name="connsiteY0" fmla="*/ 1574393 h 7543475"/>
              <a:gd name="connsiteX1" fmla="*/ 1345075 w 6069432"/>
              <a:gd name="connsiteY1" fmla="*/ 17444 h 7543475"/>
              <a:gd name="connsiteX2" fmla="*/ 5520925 w 6069432"/>
              <a:gd name="connsiteY2" fmla="*/ 28596 h 7543475"/>
              <a:gd name="connsiteX3" fmla="*/ 6063113 w 6069432"/>
              <a:gd name="connsiteY3" fmla="*/ 1016832 h 7543475"/>
              <a:gd name="connsiteX4" fmla="*/ 6063113 w 6069432"/>
              <a:gd name="connsiteY4" fmla="*/ 6532936 h 7543475"/>
              <a:gd name="connsiteX5" fmla="*/ 5052574 w 6069432"/>
              <a:gd name="connsiteY5" fmla="*/ 7543475 h 7543475"/>
              <a:gd name="connsiteX6" fmla="*/ 1010539 w 6069432"/>
              <a:gd name="connsiteY6" fmla="*/ 7543475 h 7543475"/>
              <a:gd name="connsiteX7" fmla="*/ 0 w 6069432"/>
              <a:gd name="connsiteY7" fmla="*/ 6532936 h 7543475"/>
              <a:gd name="connsiteX8" fmla="*/ 0 w 6069432"/>
              <a:gd name="connsiteY8" fmla="*/ 1574393 h 7543475"/>
              <a:gd name="connsiteX0" fmla="*/ 0 w 6090466"/>
              <a:gd name="connsiteY0" fmla="*/ 1563668 h 7532750"/>
              <a:gd name="connsiteX1" fmla="*/ 1345075 w 6090466"/>
              <a:gd name="connsiteY1" fmla="*/ 6719 h 7532750"/>
              <a:gd name="connsiteX2" fmla="*/ 5610135 w 6090466"/>
              <a:gd name="connsiteY2" fmla="*/ 29022 h 7532750"/>
              <a:gd name="connsiteX3" fmla="*/ 6063113 w 6090466"/>
              <a:gd name="connsiteY3" fmla="*/ 1006107 h 7532750"/>
              <a:gd name="connsiteX4" fmla="*/ 6063113 w 6090466"/>
              <a:gd name="connsiteY4" fmla="*/ 6522211 h 7532750"/>
              <a:gd name="connsiteX5" fmla="*/ 5052574 w 6090466"/>
              <a:gd name="connsiteY5" fmla="*/ 7532750 h 7532750"/>
              <a:gd name="connsiteX6" fmla="*/ 1010539 w 6090466"/>
              <a:gd name="connsiteY6" fmla="*/ 7532750 h 7532750"/>
              <a:gd name="connsiteX7" fmla="*/ 0 w 6090466"/>
              <a:gd name="connsiteY7" fmla="*/ 6522211 h 7532750"/>
              <a:gd name="connsiteX8" fmla="*/ 0 w 6090466"/>
              <a:gd name="connsiteY8" fmla="*/ 1563668 h 7532750"/>
              <a:gd name="connsiteX0" fmla="*/ 0 w 6070984"/>
              <a:gd name="connsiteY0" fmla="*/ 1556949 h 7526031"/>
              <a:gd name="connsiteX1" fmla="*/ 1345075 w 6070984"/>
              <a:gd name="connsiteY1" fmla="*/ 0 h 7526031"/>
              <a:gd name="connsiteX2" fmla="*/ 5610135 w 6070984"/>
              <a:gd name="connsiteY2" fmla="*/ 22303 h 7526031"/>
              <a:gd name="connsiteX3" fmla="*/ 6063113 w 6070984"/>
              <a:gd name="connsiteY3" fmla="*/ 999388 h 7526031"/>
              <a:gd name="connsiteX4" fmla="*/ 6063113 w 6070984"/>
              <a:gd name="connsiteY4" fmla="*/ 6515492 h 7526031"/>
              <a:gd name="connsiteX5" fmla="*/ 5052574 w 6070984"/>
              <a:gd name="connsiteY5" fmla="*/ 7526031 h 7526031"/>
              <a:gd name="connsiteX6" fmla="*/ 1010539 w 6070984"/>
              <a:gd name="connsiteY6" fmla="*/ 7526031 h 7526031"/>
              <a:gd name="connsiteX7" fmla="*/ 0 w 6070984"/>
              <a:gd name="connsiteY7" fmla="*/ 6515492 h 7526031"/>
              <a:gd name="connsiteX8" fmla="*/ 0 w 6070984"/>
              <a:gd name="connsiteY8" fmla="*/ 1556949 h 7526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70984" h="7526031">
                <a:moveTo>
                  <a:pt x="0" y="1556949"/>
                </a:moveTo>
                <a:cubicBezTo>
                  <a:pt x="1862254" y="1511800"/>
                  <a:pt x="642004" y="635620"/>
                  <a:pt x="1345075" y="0"/>
                </a:cubicBezTo>
                <a:lnTo>
                  <a:pt x="5610135" y="22303"/>
                </a:lnTo>
                <a:cubicBezTo>
                  <a:pt x="6168239" y="-33454"/>
                  <a:pt x="6063113" y="441283"/>
                  <a:pt x="6063113" y="999388"/>
                </a:cubicBezTo>
                <a:lnTo>
                  <a:pt x="6063113" y="6515492"/>
                </a:lnTo>
                <a:cubicBezTo>
                  <a:pt x="6063113" y="7073597"/>
                  <a:pt x="5610679" y="7526031"/>
                  <a:pt x="5052574" y="7526031"/>
                </a:cubicBezTo>
                <a:lnTo>
                  <a:pt x="1010539" y="7526031"/>
                </a:lnTo>
                <a:cubicBezTo>
                  <a:pt x="452434" y="7526031"/>
                  <a:pt x="0" y="7073597"/>
                  <a:pt x="0" y="6515492"/>
                </a:cubicBezTo>
                <a:lnTo>
                  <a:pt x="0" y="1556949"/>
                </a:lnTo>
                <a:close/>
              </a:path>
            </a:pathLst>
          </a:cu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endParaRPr lang="pt-BR" sz="1400" dirty="0" smtClean="0"/>
          </a:p>
          <a:p>
            <a:pPr fontAlgn="base"/>
            <a:r>
              <a:rPr lang="pt-BR" sz="1400" dirty="0" smtClean="0"/>
              <a:t>Dessa </a:t>
            </a:r>
            <a:r>
              <a:rPr lang="pt-BR" sz="1400" dirty="0"/>
              <a:t>forma, precisamos empreender em nossas vidas antes de </a:t>
            </a:r>
            <a:endParaRPr lang="pt-BR" sz="1400" dirty="0" smtClean="0"/>
          </a:p>
          <a:p>
            <a:pPr fontAlgn="base"/>
            <a:r>
              <a:rPr lang="pt-BR" sz="1400" dirty="0" smtClean="0"/>
              <a:t>empreendermos </a:t>
            </a:r>
            <a:r>
              <a:rPr lang="pt-BR" sz="1400" dirty="0"/>
              <a:t>nos negócios, ou seja, é preciso olhar primeiro o </a:t>
            </a:r>
            <a:endParaRPr lang="pt-BR" sz="1400" dirty="0" smtClean="0"/>
          </a:p>
          <a:p>
            <a:pPr fontAlgn="base"/>
            <a:r>
              <a:rPr lang="pt-BR" sz="1400" dirty="0" smtClean="0"/>
              <a:t>que </a:t>
            </a:r>
            <a:r>
              <a:rPr lang="pt-BR" sz="1400" dirty="0"/>
              <a:t>estamos fazendo, como administramos nossas finanças </a:t>
            </a:r>
            <a:endParaRPr lang="pt-BR" sz="1400" dirty="0" smtClean="0"/>
          </a:p>
          <a:p>
            <a:pPr fontAlgn="base"/>
            <a:r>
              <a:rPr lang="pt-BR" sz="1400" dirty="0" smtClean="0"/>
              <a:t>pessoais</a:t>
            </a:r>
            <a:r>
              <a:rPr lang="pt-BR" sz="1400" dirty="0"/>
              <a:t>, nossos relacionamentos, nossa vida profissional, ter </a:t>
            </a:r>
            <a:endParaRPr lang="pt-BR" sz="1400" dirty="0" smtClean="0"/>
          </a:p>
          <a:p>
            <a:pPr fontAlgn="base"/>
            <a:r>
              <a:rPr lang="pt-BR" sz="1400" dirty="0" smtClean="0"/>
              <a:t>organização </a:t>
            </a:r>
            <a:r>
              <a:rPr lang="pt-BR" sz="1400" dirty="0"/>
              <a:t>e planejamento antes de se aventurar no mundo dos </a:t>
            </a:r>
            <a:endParaRPr lang="pt-BR" sz="1400" dirty="0" smtClean="0"/>
          </a:p>
          <a:p>
            <a:pPr fontAlgn="base"/>
            <a:r>
              <a:rPr lang="pt-BR" sz="1400" dirty="0" smtClean="0"/>
              <a:t>negócios</a:t>
            </a:r>
            <a:r>
              <a:rPr lang="pt-BR" sz="1400" dirty="0"/>
              <a:t>.</a:t>
            </a:r>
          </a:p>
        </p:txBody>
      </p:sp>
      <p:pic>
        <p:nvPicPr>
          <p:cNvPr id="46" name="Imagem 45"/>
          <p:cNvPicPr>
            <a:picLocks noChangeAspect="1"/>
          </p:cNvPicPr>
          <p:nvPr/>
        </p:nvPicPr>
        <p:blipFill>
          <a:blip r:embed="rId5"/>
          <a:stretch>
            <a:fillRect/>
          </a:stretch>
        </p:blipFill>
        <p:spPr>
          <a:xfrm>
            <a:off x="748609" y="3729426"/>
            <a:ext cx="5137351" cy="3567704"/>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grpSp>
        <p:nvGrpSpPr>
          <p:cNvPr id="47" name="Grupo 46"/>
          <p:cNvGrpSpPr/>
          <p:nvPr/>
        </p:nvGrpSpPr>
        <p:grpSpPr>
          <a:xfrm>
            <a:off x="303101" y="1051243"/>
            <a:ext cx="4062003" cy="380115"/>
            <a:chOff x="303101" y="1051243"/>
            <a:chExt cx="4062003" cy="380115"/>
          </a:xfrm>
        </p:grpSpPr>
        <p:sp>
          <p:nvSpPr>
            <p:cNvPr id="48" name="Retângulo de cantos arredondados 47"/>
            <p:cNvSpPr/>
            <p:nvPr/>
          </p:nvSpPr>
          <p:spPr>
            <a:xfrm>
              <a:off x="303101" y="1059557"/>
              <a:ext cx="4062003"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49" name="Retângulo de cantos arredondados 48"/>
            <p:cNvSpPr/>
            <p:nvPr/>
          </p:nvSpPr>
          <p:spPr>
            <a:xfrm>
              <a:off x="895350" y="1051243"/>
              <a:ext cx="3397746"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Definições de empreendedorismo</a:t>
              </a:r>
            </a:p>
          </p:txBody>
        </p:sp>
        <p:pic>
          <p:nvPicPr>
            <p:cNvPr id="50" name="Imagem 49"/>
            <p:cNvPicPr>
              <a:picLocks noChangeAspect="1"/>
            </p:cNvPicPr>
            <p:nvPr/>
          </p:nvPicPr>
          <p:blipFill>
            <a:blip r:embed="rId7"/>
            <a:stretch>
              <a:fillRect/>
            </a:stretch>
          </p:blipFill>
          <p:spPr>
            <a:xfrm>
              <a:off x="359837" y="1064975"/>
              <a:ext cx="494678" cy="358069"/>
            </a:xfrm>
            <a:prstGeom prst="rect">
              <a:avLst/>
            </a:prstGeom>
          </p:spPr>
        </p:pic>
      </p:grpSp>
    </p:spTree>
    <p:extLst>
      <p:ext uri="{BB962C8B-B14F-4D97-AF65-F5344CB8AC3E}">
        <p14:creationId xmlns:p14="http://schemas.microsoft.com/office/powerpoint/2010/main" val="2534841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r>
              <a:rPr lang="pt-BR" sz="1400" dirty="0"/>
              <a:t>O estudioso Chiavenato, em seu livro </a:t>
            </a:r>
            <a:r>
              <a:rPr lang="pt-BR" sz="1400" i="1" dirty="0"/>
              <a:t>Empreendedorismo</a:t>
            </a:r>
            <a:r>
              <a:rPr lang="pt-BR" sz="1400" dirty="0"/>
              <a:t>, </a:t>
            </a:r>
            <a:r>
              <a:rPr lang="pt-BR" sz="1400" i="1" dirty="0"/>
              <a:t>dando asas ao espírito empreendedor</a:t>
            </a:r>
            <a:r>
              <a:rPr lang="pt-BR" sz="1400" dirty="0"/>
              <a:t>, publicado em 2008, nos mostra que o empreendedor faz coisas, tem sensibilidades diversas e consegue transformar ideias em realidade</a:t>
            </a:r>
            <a:r>
              <a:rPr lang="pt-BR" sz="1400" dirty="0" smtClean="0"/>
              <a:t>.</a:t>
            </a:r>
          </a:p>
          <a:p>
            <a:pPr fontAlgn="base"/>
            <a:endParaRPr lang="pt-BR" sz="1400" dirty="0"/>
          </a:p>
          <a:p>
            <a:pPr fontAlgn="base"/>
            <a:r>
              <a:rPr lang="pt-BR" sz="1400" dirty="0"/>
              <a:t>Na verdade, o empreendedor é a pessoa que consegue fazer as coisas acontecerem, pois é dotado de sensibilidade para os negócios, tino financeiro e capacidade de identificar oportunidades. </a:t>
            </a:r>
            <a:endParaRPr lang="pt-BR" sz="1400" dirty="0" smtClean="0"/>
          </a:p>
          <a:p>
            <a:pPr fontAlgn="base"/>
            <a:endParaRPr lang="pt-BR" sz="1400" dirty="0"/>
          </a:p>
          <a:p>
            <a:pPr fontAlgn="base"/>
            <a:r>
              <a:rPr lang="pt-BR" sz="1400" dirty="0" smtClean="0"/>
              <a:t>Com </a:t>
            </a:r>
            <a:r>
              <a:rPr lang="pt-BR" sz="1400" dirty="0"/>
              <a:t>esse arsenal, transforma ideias em realidade para benefício próprio e para o benefício da comunidade. </a:t>
            </a:r>
            <a:endParaRPr lang="pt-BR" sz="1400" dirty="0" smtClean="0"/>
          </a:p>
          <a:p>
            <a:pPr fontAlgn="base"/>
            <a:endParaRPr lang="pt-BR" sz="1400" dirty="0"/>
          </a:p>
          <a:p>
            <a:pPr fontAlgn="base"/>
            <a:r>
              <a:rPr lang="pt-BR" sz="1400" dirty="0" smtClean="0"/>
              <a:t>Por </a:t>
            </a:r>
            <a:r>
              <a:rPr lang="pt-BR" sz="1400" dirty="0"/>
              <a:t>ter criatividade e um alto nível de energia, o empreendedor demonstra imaginação, perseverança, aspectos que, combinados adequadamente, o habilitam a transformar uma ideia simples e mal estruturada em algo concreto e bem-sucedido no mercado (p. 7</a:t>
            </a:r>
            <a:r>
              <a:rPr lang="pt-BR" sz="1400" dirty="0" smtClean="0"/>
              <a:t>).</a:t>
            </a:r>
          </a:p>
          <a:p>
            <a:pPr fontAlgn="base"/>
            <a:endParaRPr lang="pt-BR" sz="1400" dirty="0"/>
          </a:p>
          <a:p>
            <a:pPr fontAlgn="base"/>
            <a:r>
              <a:rPr lang="pt-BR" sz="1400" dirty="0"/>
              <a:t>Ao buscarmos desenvolver estas habilidades com dedicação e força de vontade, poderemos empreender em algo que acreditamos</a:t>
            </a:r>
            <a:r>
              <a:rPr lang="pt-BR" sz="1400" dirty="0" smtClean="0"/>
              <a:t>.</a:t>
            </a:r>
          </a:p>
          <a:p>
            <a:pPr fontAlgn="base"/>
            <a:endParaRPr lang="pt-BR" sz="1400" dirty="0"/>
          </a:p>
          <a:p>
            <a:pPr fontAlgn="base"/>
            <a:r>
              <a:rPr lang="pt-BR" sz="1400" dirty="0"/>
              <a:t>Sendo assim, é importante que o empreendedor possa responder algumas questões que darão o direcionamento ao seu projeto e suas ações. </a:t>
            </a:r>
          </a:p>
        </p:txBody>
      </p:sp>
      <p:grpSp>
        <p:nvGrpSpPr>
          <p:cNvPr id="6" name="Grupo 5"/>
          <p:cNvGrpSpPr/>
          <p:nvPr/>
        </p:nvGrpSpPr>
        <p:grpSpPr>
          <a:xfrm>
            <a:off x="6348841" y="1532888"/>
            <a:ext cx="450850" cy="8028624"/>
            <a:chOff x="6348841" y="1532888"/>
            <a:chExt cx="450850" cy="8028624"/>
          </a:xfrm>
        </p:grpSpPr>
        <p:sp>
          <p:nvSpPr>
            <p:cNvPr id="22" name="Retângulo de cantos arredondados 21"/>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Definições </a:t>
              </a:r>
              <a:r>
                <a:rPr lang="pt-BR" dirty="0"/>
                <a:t>de empreendedorismo</a:t>
              </a:r>
            </a:p>
          </p:txBody>
        </p:sp>
        <p:pic>
          <p:nvPicPr>
            <p:cNvPr id="23" name="Imagem 22"/>
            <p:cNvPicPr>
              <a:picLocks noChangeAspect="1"/>
            </p:cNvPicPr>
            <p:nvPr/>
          </p:nvPicPr>
          <p:blipFill>
            <a:blip r:embed="rId5"/>
            <a:stretch>
              <a:fillRect/>
            </a:stretch>
          </p:blipFill>
          <p:spPr>
            <a:xfrm rot="5400000">
              <a:off x="6010271" y="1978961"/>
              <a:ext cx="1123541" cy="422103"/>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0" name="Título 1"/>
          <p:cNvSpPr txBox="1">
            <a:spLocks/>
          </p:cNvSpPr>
          <p:nvPr/>
        </p:nvSpPr>
        <p:spPr>
          <a:xfrm>
            <a:off x="1484784" y="0"/>
            <a:ext cx="3944480"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dirty="0"/>
              <a:t>Empreendedorismo</a:t>
            </a:r>
            <a:endParaRPr lang="pt-BR" sz="3600" dirty="0"/>
          </a:p>
        </p:txBody>
      </p:sp>
      <p:grpSp>
        <p:nvGrpSpPr>
          <p:cNvPr id="21" name="Grupo 20"/>
          <p:cNvGrpSpPr/>
          <p:nvPr/>
        </p:nvGrpSpPr>
        <p:grpSpPr>
          <a:xfrm>
            <a:off x="303101" y="1051243"/>
            <a:ext cx="4062003" cy="380115"/>
            <a:chOff x="303101" y="1051243"/>
            <a:chExt cx="4062003" cy="380115"/>
          </a:xfrm>
        </p:grpSpPr>
        <p:sp>
          <p:nvSpPr>
            <p:cNvPr id="24" name="Retângulo de cantos arredondados 23"/>
            <p:cNvSpPr/>
            <p:nvPr/>
          </p:nvSpPr>
          <p:spPr>
            <a:xfrm>
              <a:off x="303101" y="1059557"/>
              <a:ext cx="4062003"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25" name="Retângulo de cantos arredondados 24"/>
            <p:cNvSpPr/>
            <p:nvPr/>
          </p:nvSpPr>
          <p:spPr>
            <a:xfrm>
              <a:off x="895350" y="1051243"/>
              <a:ext cx="3397746"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Definições de empreendedorismo</a:t>
              </a:r>
            </a:p>
          </p:txBody>
        </p:sp>
        <p:pic>
          <p:nvPicPr>
            <p:cNvPr id="26" name="Imagem 25"/>
            <p:cNvPicPr>
              <a:picLocks noChangeAspect="1"/>
            </p:cNvPicPr>
            <p:nvPr/>
          </p:nvPicPr>
          <p:blipFill>
            <a:blip r:embed="rId6"/>
            <a:stretch>
              <a:fillRect/>
            </a:stretch>
          </p:blipFill>
          <p:spPr>
            <a:xfrm>
              <a:off x="359837" y="1064975"/>
              <a:ext cx="494678" cy="358069"/>
            </a:xfrm>
            <a:prstGeom prst="rect">
              <a:avLst/>
            </a:prstGeom>
          </p:spPr>
        </p:pic>
      </p:grpSp>
    </p:spTree>
    <p:extLst>
      <p:ext uri="{BB962C8B-B14F-4D97-AF65-F5344CB8AC3E}">
        <p14:creationId xmlns:p14="http://schemas.microsoft.com/office/powerpoint/2010/main" val="36842853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r>
              <a:rPr lang="pt-BR" sz="1400" dirty="0" smtClean="0"/>
              <a:t>Na imagem abaixo, </a:t>
            </a:r>
            <a:r>
              <a:rPr lang="pt-BR" sz="1400" dirty="0"/>
              <a:t>é possível ver algumas dessas questões</a:t>
            </a:r>
            <a:r>
              <a:rPr lang="pt-BR" sz="1400" dirty="0" smtClean="0"/>
              <a:t>.</a:t>
            </a:r>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200" dirty="0" smtClean="0"/>
          </a:p>
          <a:p>
            <a:pPr fontAlgn="base"/>
            <a:r>
              <a:rPr lang="pt-BR" sz="1200" dirty="0"/>
              <a:t>Perguntas fundamentais para quem deseja empreender. </a:t>
            </a:r>
            <a:r>
              <a:rPr lang="pt-BR" sz="1200" b="1" dirty="0"/>
              <a:t>Fonte</a:t>
            </a:r>
            <a:r>
              <a:rPr lang="pt-BR" sz="1200" dirty="0"/>
              <a:t>: CHIAVENATO, 2008, p.13. (Adaptado</a:t>
            </a:r>
            <a:r>
              <a:rPr lang="pt-BR" sz="1200" dirty="0" smtClean="0"/>
              <a:t>).</a:t>
            </a:r>
          </a:p>
          <a:p>
            <a:pPr fontAlgn="base"/>
            <a:endParaRPr lang="pt-BR" sz="1400" dirty="0"/>
          </a:p>
          <a:p>
            <a:pPr fontAlgn="base"/>
            <a:r>
              <a:rPr lang="pt-BR" sz="1400" dirty="0"/>
              <a:t>A diferença do não empreendedor, nestes casos, é que ele não age, ou seja, só sonha e não tira seus sonhos do papel, não tem atitude. Muitas vezes, esse comportamento é caracterizado pelo medo</a:t>
            </a:r>
            <a:r>
              <a:rPr lang="pt-BR" sz="1400" dirty="0" smtClean="0"/>
              <a:t>.</a:t>
            </a:r>
          </a:p>
          <a:p>
            <a:pPr fontAlgn="base"/>
            <a:endParaRPr lang="pt-BR" sz="1400" dirty="0"/>
          </a:p>
          <a:p>
            <a:pPr fontAlgn="base"/>
            <a:r>
              <a:rPr lang="pt-BR" sz="1400" dirty="0"/>
              <a:t>O medo é um sentimento muito importante em nossas vidas, pois nos dá um senso de responsabilidade quanto àquilo que fazemos. Entretanto, não podemos deixar que esse sentimento nos domine, pois não conseguiremos fazer nada o que queremos, ou seja, iremos idealizar muito mais do que realizar.</a:t>
            </a:r>
          </a:p>
          <a:p>
            <a:pPr fontAlgn="base"/>
            <a:endParaRPr lang="pt-BR" sz="1400" dirty="0"/>
          </a:p>
        </p:txBody>
      </p:sp>
      <p:grpSp>
        <p:nvGrpSpPr>
          <p:cNvPr id="6" name="Grupo 5"/>
          <p:cNvGrpSpPr/>
          <p:nvPr/>
        </p:nvGrpSpPr>
        <p:grpSpPr>
          <a:xfrm>
            <a:off x="6348841" y="1532888"/>
            <a:ext cx="450850" cy="8028624"/>
            <a:chOff x="6348841" y="1532888"/>
            <a:chExt cx="450850" cy="8028624"/>
          </a:xfrm>
        </p:grpSpPr>
        <p:sp>
          <p:nvSpPr>
            <p:cNvPr id="22" name="Retângulo de cantos arredondados 21"/>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Definições </a:t>
              </a:r>
              <a:r>
                <a:rPr lang="pt-BR" dirty="0"/>
                <a:t>de empreendedorismo</a:t>
              </a:r>
            </a:p>
          </p:txBody>
        </p:sp>
        <p:pic>
          <p:nvPicPr>
            <p:cNvPr id="23" name="Imagem 22"/>
            <p:cNvPicPr>
              <a:picLocks noChangeAspect="1"/>
            </p:cNvPicPr>
            <p:nvPr/>
          </p:nvPicPr>
          <p:blipFill>
            <a:blip r:embed="rId5"/>
            <a:stretch>
              <a:fillRect/>
            </a:stretch>
          </p:blipFill>
          <p:spPr>
            <a:xfrm rot="5400000">
              <a:off x="6010271" y="1978961"/>
              <a:ext cx="1123541" cy="422103"/>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0" name="Título 1"/>
          <p:cNvSpPr txBox="1">
            <a:spLocks/>
          </p:cNvSpPr>
          <p:nvPr/>
        </p:nvSpPr>
        <p:spPr>
          <a:xfrm>
            <a:off x="1484784" y="0"/>
            <a:ext cx="3944480"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dirty="0"/>
              <a:t>Empreendedorismo</a:t>
            </a:r>
            <a:endParaRPr lang="pt-BR" sz="3600" dirty="0"/>
          </a:p>
        </p:txBody>
      </p:sp>
      <p:pic>
        <p:nvPicPr>
          <p:cNvPr id="2" name="Imagem 1"/>
          <p:cNvPicPr>
            <a:picLocks noChangeAspect="1"/>
          </p:cNvPicPr>
          <p:nvPr/>
        </p:nvPicPr>
        <p:blipFill>
          <a:blip r:embed="rId6"/>
          <a:stretch>
            <a:fillRect/>
          </a:stretch>
        </p:blipFill>
        <p:spPr>
          <a:xfrm>
            <a:off x="695812" y="2288704"/>
            <a:ext cx="5295900" cy="3705225"/>
          </a:xfrm>
          <a:prstGeom prst="rect">
            <a:avLst/>
          </a:prstGeom>
        </p:spPr>
      </p:pic>
      <p:grpSp>
        <p:nvGrpSpPr>
          <p:cNvPr id="21" name="Grupo 20"/>
          <p:cNvGrpSpPr/>
          <p:nvPr/>
        </p:nvGrpSpPr>
        <p:grpSpPr>
          <a:xfrm>
            <a:off x="303101" y="1051243"/>
            <a:ext cx="4062003" cy="380115"/>
            <a:chOff x="303101" y="1051243"/>
            <a:chExt cx="4062003" cy="380115"/>
          </a:xfrm>
        </p:grpSpPr>
        <p:sp>
          <p:nvSpPr>
            <p:cNvPr id="24" name="Retângulo de cantos arredondados 23"/>
            <p:cNvSpPr/>
            <p:nvPr/>
          </p:nvSpPr>
          <p:spPr>
            <a:xfrm>
              <a:off x="303101" y="1059557"/>
              <a:ext cx="4062003"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25" name="Retângulo de cantos arredondados 24"/>
            <p:cNvSpPr/>
            <p:nvPr/>
          </p:nvSpPr>
          <p:spPr>
            <a:xfrm>
              <a:off x="895350" y="1051243"/>
              <a:ext cx="3397746"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Definições de empreendedorismo</a:t>
              </a:r>
            </a:p>
          </p:txBody>
        </p:sp>
        <p:pic>
          <p:nvPicPr>
            <p:cNvPr id="26" name="Imagem 25"/>
            <p:cNvPicPr>
              <a:picLocks noChangeAspect="1"/>
            </p:cNvPicPr>
            <p:nvPr/>
          </p:nvPicPr>
          <p:blipFill>
            <a:blip r:embed="rId7"/>
            <a:stretch>
              <a:fillRect/>
            </a:stretch>
          </p:blipFill>
          <p:spPr>
            <a:xfrm>
              <a:off x="359837" y="1064975"/>
              <a:ext cx="494678" cy="358069"/>
            </a:xfrm>
            <a:prstGeom prst="rect">
              <a:avLst/>
            </a:prstGeom>
          </p:spPr>
        </p:pic>
      </p:grpSp>
    </p:spTree>
    <p:extLst>
      <p:ext uri="{BB962C8B-B14F-4D97-AF65-F5344CB8AC3E}">
        <p14:creationId xmlns:p14="http://schemas.microsoft.com/office/powerpoint/2010/main" val="28706878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r>
              <a:rPr lang="pt-BR" sz="1400" dirty="0" smtClean="0"/>
              <a:t>O </a:t>
            </a:r>
            <a:r>
              <a:rPr lang="pt-BR" sz="1400" dirty="0"/>
              <a:t>estudioso Chiavenato, em sua obra </a:t>
            </a:r>
            <a:r>
              <a:rPr lang="pt-BR" sz="1400" i="1" dirty="0"/>
              <a:t>Empreendedorismo</a:t>
            </a:r>
            <a:r>
              <a:rPr lang="pt-BR" sz="1400" dirty="0"/>
              <a:t>, </a:t>
            </a:r>
            <a:r>
              <a:rPr lang="pt-BR" sz="1400" i="1" dirty="0"/>
              <a:t>dando asas ao espírito empreendedor</a:t>
            </a:r>
            <a:r>
              <a:rPr lang="pt-BR" sz="1400" dirty="0"/>
              <a:t>, publicada em 2008, afirma que “O empreendedorismo tem sua origem na reflexão de pensadores econômicos dos séculos XVIII e XIX, conhecidos como defensores do </a:t>
            </a:r>
            <a:r>
              <a:rPr lang="pt-BR" sz="1400" i="1" dirty="0"/>
              <a:t>laissez</a:t>
            </a:r>
            <a:r>
              <a:rPr lang="pt-BR" sz="1400" dirty="0"/>
              <a:t>-</a:t>
            </a:r>
            <a:r>
              <a:rPr lang="pt-BR" sz="1400" i="1" dirty="0"/>
              <a:t>faire</a:t>
            </a:r>
            <a:r>
              <a:rPr lang="pt-BR" sz="1400" dirty="0"/>
              <a:t> ou liberalismo econômico” (página 5</a:t>
            </a:r>
            <a:r>
              <a:rPr lang="pt-BR" sz="1400" dirty="0" smtClean="0"/>
              <a:t>).</a:t>
            </a:r>
          </a:p>
          <a:p>
            <a:pPr fontAlgn="base"/>
            <a:endParaRPr lang="pt-BR" sz="1400" dirty="0"/>
          </a:p>
          <a:p>
            <a:pPr fontAlgn="base"/>
            <a:r>
              <a:rPr lang="pt-BR" sz="1400" dirty="0"/>
              <a:t>Esse princípio defendia que as forças livres de mercado e da concorrência influenciavam a economia da região. E o empreendedorismo, ao trazer novos negócios, era visto como um </a:t>
            </a:r>
            <a:r>
              <a:rPr lang="pt-BR" sz="1400" b="1" dirty="0"/>
              <a:t>grande impulsionador da economia</a:t>
            </a:r>
            <a:r>
              <a:rPr lang="pt-BR" sz="1400" dirty="0"/>
              <a:t>.</a:t>
            </a:r>
          </a:p>
          <a:p>
            <a:pPr fontAlgn="base"/>
            <a:r>
              <a:rPr lang="pt-BR" sz="1400" dirty="0"/>
              <a:t>Não só o Liberalismo estudou o empreendedorismo, mas também outras ciências, como a Sociologia, a Psicologia, a Antropologia, as Escolas dos economistas behavioristas e dos precursores da teoria de </a:t>
            </a:r>
            <a:r>
              <a:rPr lang="pt-BR" sz="1400" b="1" dirty="0"/>
              <a:t>Traços da Personalidade</a:t>
            </a:r>
            <a:r>
              <a:rPr lang="pt-BR" sz="1400" dirty="0" smtClean="0"/>
              <a:t>.</a:t>
            </a:r>
          </a:p>
          <a:p>
            <a:pPr fontAlgn="base"/>
            <a:endParaRPr lang="pt-BR" sz="1400" dirty="0"/>
          </a:p>
          <a:p>
            <a:pPr fontAlgn="base"/>
            <a:r>
              <a:rPr lang="pt-BR" sz="1400" dirty="0"/>
              <a:t>O sociólogo Max Weber buscou analisar a economia e o empreendedorismo e desenvolveu a </a:t>
            </a:r>
            <a:r>
              <a:rPr lang="pt-BR" sz="1400" b="1" dirty="0"/>
              <a:t>Teoria do Carisma</a:t>
            </a:r>
            <a:r>
              <a:rPr lang="pt-BR" sz="1400" dirty="0"/>
              <a:t>. Essa teoria identificava um perfil especial de ser humano, que tinha seguidores exclusivamente pela sua personalidade extraordinária. Para Max, esse perfil apenas teria funcionado como um promotor de mudanças nos estágios iniciais da humanidade</a:t>
            </a:r>
            <a:r>
              <a:rPr lang="pt-BR" sz="1400" dirty="0" smtClean="0"/>
              <a:t>.</a:t>
            </a:r>
          </a:p>
          <a:p>
            <a:pPr fontAlgn="base"/>
            <a:endParaRPr lang="pt-BR" sz="1400" dirty="0"/>
          </a:p>
          <a:p>
            <a:pPr fontAlgn="base"/>
            <a:r>
              <a:rPr lang="pt-BR" sz="1400" dirty="0"/>
              <a:t>Em sua obra </a:t>
            </a:r>
            <a:r>
              <a:rPr lang="pt-BR" sz="1400" i="1" dirty="0"/>
              <a:t>A ética protestante e o espírito do capitalismo</a:t>
            </a:r>
            <a:r>
              <a:rPr lang="pt-BR" sz="1400" dirty="0"/>
              <a:t>, republicada em 1967, Weber traz duas visões sobre o empreendedor: a primeira com o foco no desenvolvimento do empreendedorismo depois da Reforma Protestante e a segunda enfatiza como a orientação da religião ajudou no desenvolvimento de uma atitude clara e positiva sobre ganhar dinheiro e o trabalho, dando ênfase para o assunto.</a:t>
            </a:r>
          </a:p>
          <a:p>
            <a:pPr fontAlgn="base"/>
            <a:endParaRPr lang="pt-BR" sz="1400" dirty="0"/>
          </a:p>
        </p:txBody>
      </p:sp>
      <p:grpSp>
        <p:nvGrpSpPr>
          <p:cNvPr id="6" name="Grupo 5"/>
          <p:cNvGrpSpPr/>
          <p:nvPr/>
        </p:nvGrpSpPr>
        <p:grpSpPr>
          <a:xfrm>
            <a:off x="6348841" y="1532888"/>
            <a:ext cx="450850" cy="8028624"/>
            <a:chOff x="6348841" y="1532888"/>
            <a:chExt cx="450850" cy="8028624"/>
          </a:xfrm>
        </p:grpSpPr>
        <p:sp>
          <p:nvSpPr>
            <p:cNvPr id="22" name="Retângulo de cantos arredondados 21"/>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a:t>Origens do Pensamento empreendedor</a:t>
              </a:r>
            </a:p>
          </p:txBody>
        </p:sp>
        <p:pic>
          <p:nvPicPr>
            <p:cNvPr id="23" name="Imagem 22"/>
            <p:cNvPicPr>
              <a:picLocks noChangeAspect="1"/>
            </p:cNvPicPr>
            <p:nvPr/>
          </p:nvPicPr>
          <p:blipFill>
            <a:blip r:embed="rId5"/>
            <a:stretch>
              <a:fillRect/>
            </a:stretch>
          </p:blipFill>
          <p:spPr>
            <a:xfrm rot="5400000">
              <a:off x="6010271" y="1978961"/>
              <a:ext cx="1123541" cy="422103"/>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0" name="Título 1"/>
          <p:cNvSpPr txBox="1">
            <a:spLocks/>
          </p:cNvSpPr>
          <p:nvPr/>
        </p:nvSpPr>
        <p:spPr>
          <a:xfrm>
            <a:off x="1484784" y="0"/>
            <a:ext cx="3944480"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dirty="0"/>
              <a:t>Empreendedorismo</a:t>
            </a:r>
            <a:endParaRPr lang="pt-BR" sz="3600" dirty="0"/>
          </a:p>
        </p:txBody>
      </p:sp>
      <p:grpSp>
        <p:nvGrpSpPr>
          <p:cNvPr id="21" name="Grupo 20"/>
          <p:cNvGrpSpPr/>
          <p:nvPr/>
        </p:nvGrpSpPr>
        <p:grpSpPr>
          <a:xfrm>
            <a:off x="303101" y="1051243"/>
            <a:ext cx="4062003" cy="380115"/>
            <a:chOff x="303101" y="1051243"/>
            <a:chExt cx="4062003" cy="380115"/>
          </a:xfrm>
        </p:grpSpPr>
        <p:sp>
          <p:nvSpPr>
            <p:cNvPr id="24" name="Retângulo de cantos arredondados 23"/>
            <p:cNvSpPr/>
            <p:nvPr/>
          </p:nvSpPr>
          <p:spPr>
            <a:xfrm>
              <a:off x="303101" y="1059557"/>
              <a:ext cx="4062003"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25" name="Retângulo de cantos arredondados 24"/>
            <p:cNvSpPr/>
            <p:nvPr/>
          </p:nvSpPr>
          <p:spPr>
            <a:xfrm>
              <a:off x="895350" y="1051243"/>
              <a:ext cx="3397746"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Definições de empreendedorismo</a:t>
              </a:r>
            </a:p>
          </p:txBody>
        </p:sp>
        <p:pic>
          <p:nvPicPr>
            <p:cNvPr id="26" name="Imagem 25"/>
            <p:cNvPicPr>
              <a:picLocks noChangeAspect="1"/>
            </p:cNvPicPr>
            <p:nvPr/>
          </p:nvPicPr>
          <p:blipFill>
            <a:blip r:embed="rId6"/>
            <a:stretch>
              <a:fillRect/>
            </a:stretch>
          </p:blipFill>
          <p:spPr>
            <a:xfrm>
              <a:off x="359837" y="1064975"/>
              <a:ext cx="494678" cy="358069"/>
            </a:xfrm>
            <a:prstGeom prst="rect">
              <a:avLst/>
            </a:prstGeom>
          </p:spPr>
        </p:pic>
      </p:grpSp>
    </p:spTree>
    <p:extLst>
      <p:ext uri="{BB962C8B-B14F-4D97-AF65-F5344CB8AC3E}">
        <p14:creationId xmlns:p14="http://schemas.microsoft.com/office/powerpoint/2010/main" val="8682156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uke pensando no que estuda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1326" y="3381427"/>
            <a:ext cx="1181100" cy="1219201"/>
          </a:xfrm>
          <a:prstGeom prst="rect">
            <a:avLst/>
          </a:prstGeom>
          <a:noFill/>
          <a:extLst>
            <a:ext uri="{909E8E84-426E-40DD-AFC4-6F175D3DCCD1}">
              <a14:hiddenFill xmlns:a14="http://schemas.microsoft.com/office/drawing/2010/main">
                <a:solidFill>
                  <a:srgbClr val="FFFFFF"/>
                </a:solidFill>
              </a14:hiddenFill>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Título 1"/>
          <p:cNvSpPr txBox="1">
            <a:spLocks/>
          </p:cNvSpPr>
          <p:nvPr/>
        </p:nvSpPr>
        <p:spPr>
          <a:xfrm>
            <a:off x="428604" y="1023910"/>
            <a:ext cx="6286544" cy="8358246"/>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pt-BR" sz="7200" b="1" i="0" u="none" strike="noStrike" kern="1200" cap="none" spc="0" normalizeH="0" baseline="0" noProof="0" dirty="0">
              <a:ln>
                <a:noFill/>
              </a:ln>
              <a:solidFill>
                <a:schemeClr val="tx1"/>
              </a:solidFill>
              <a:effectLst/>
              <a:uLnTx/>
              <a:uFillTx/>
              <a:latin typeface="+mj-lt"/>
              <a:ea typeface="+mj-ea"/>
              <a:cs typeface="+mj-cs"/>
            </a:endParaRPr>
          </a:p>
        </p:txBody>
      </p:sp>
      <p:pic>
        <p:nvPicPr>
          <p:cNvPr id="21" name="Picture 2" descr="Resultado de imagem para java"/>
          <p:cNvPicPr>
            <a:picLocks noChangeAspect="1" noChangeArrowheads="1"/>
          </p:cNvPicPr>
          <p:nvPr/>
        </p:nvPicPr>
        <p:blipFill>
          <a:blip r:embed="rId3"/>
          <a:srcRect/>
          <a:stretch>
            <a:fillRect/>
          </a:stretch>
        </p:blipFill>
        <p:spPr bwMode="auto">
          <a:xfrm>
            <a:off x="4725144" y="6321152"/>
            <a:ext cx="1643074" cy="2286016"/>
          </a:xfrm>
          <a:prstGeom prst="rect">
            <a:avLst/>
          </a:prstGeom>
          <a:noFill/>
        </p:spPr>
      </p:pic>
      <p:pic>
        <p:nvPicPr>
          <p:cNvPr id="12"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8" name="Conector reto 17"/>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pic>
        <p:nvPicPr>
          <p:cNvPr id="19" name="Picture 2" descr="Resultado de imagem para java"/>
          <p:cNvPicPr>
            <a:picLocks noChangeAspect="1" noChangeArrowheads="1"/>
          </p:cNvPicPr>
          <p:nvPr/>
        </p:nvPicPr>
        <p:blipFill>
          <a:blip r:embed="rId3"/>
          <a:srcRect/>
          <a:stretch>
            <a:fillRect/>
          </a:stretch>
        </p:blipFill>
        <p:spPr bwMode="auto">
          <a:xfrm>
            <a:off x="6100217" y="177494"/>
            <a:ext cx="660016" cy="918283"/>
          </a:xfrm>
          <a:prstGeom prst="rect">
            <a:avLst/>
          </a:prstGeom>
          <a:noFill/>
        </p:spPr>
      </p:pic>
      <p:sp>
        <p:nvSpPr>
          <p:cNvPr id="13" name="Cruz 12"/>
          <p:cNvSpPr/>
          <p:nvPr/>
        </p:nvSpPr>
        <p:spPr>
          <a:xfrm>
            <a:off x="4378214" y="6681192"/>
            <a:ext cx="504626" cy="504056"/>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 name="Cruz 14"/>
          <p:cNvSpPr/>
          <p:nvPr/>
        </p:nvSpPr>
        <p:spPr>
          <a:xfrm>
            <a:off x="3794740" y="6681192"/>
            <a:ext cx="504626" cy="504056"/>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 name="Retângulo 15"/>
          <p:cNvSpPr/>
          <p:nvPr/>
        </p:nvSpPr>
        <p:spPr>
          <a:xfrm>
            <a:off x="3283136" y="6321152"/>
            <a:ext cx="708661" cy="1169551"/>
          </a:xfrm>
          <a:prstGeom prst="rect">
            <a:avLst/>
          </a:prstGeom>
        </p:spPr>
        <p:txBody>
          <a:bodyPr wrap="square">
            <a:spAutoFit/>
          </a:bodyPr>
          <a:lstStyle/>
          <a:p>
            <a:r>
              <a:rPr lang="pt-BR" sz="7000" b="1" dirty="0" smtClean="0"/>
              <a:t>&lt;</a:t>
            </a:r>
            <a:r>
              <a:rPr lang="pt-BR" sz="6000" b="1" dirty="0" smtClean="0"/>
              <a:t>       </a:t>
            </a:r>
            <a:endParaRPr lang="pt-BR" sz="6000" dirty="0"/>
          </a:p>
        </p:txBody>
      </p:sp>
      <p:sp>
        <p:nvSpPr>
          <p:cNvPr id="17" name="Retângulo 16"/>
          <p:cNvSpPr/>
          <p:nvPr/>
        </p:nvSpPr>
        <p:spPr>
          <a:xfrm>
            <a:off x="4789317" y="6321152"/>
            <a:ext cx="700228" cy="1169551"/>
          </a:xfrm>
          <a:prstGeom prst="rect">
            <a:avLst/>
          </a:prstGeom>
        </p:spPr>
        <p:txBody>
          <a:bodyPr wrap="square">
            <a:spAutoFit/>
          </a:bodyPr>
          <a:lstStyle/>
          <a:p>
            <a:r>
              <a:rPr lang="pt-BR" sz="7000" b="1" dirty="0" smtClean="0"/>
              <a:t>&gt;</a:t>
            </a:r>
            <a:r>
              <a:rPr lang="pt-BR" sz="6000" b="1" dirty="0" smtClean="0"/>
              <a:t>       </a:t>
            </a:r>
            <a:endParaRPr lang="pt-BR" sz="6000" dirty="0"/>
          </a:p>
        </p:txBody>
      </p:sp>
      <p:sp>
        <p:nvSpPr>
          <p:cNvPr id="23" name="Cruz 22"/>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4" name="Cruz 23"/>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5" name="Retângulo 24"/>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26" name="Retângulo 25"/>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0" name="Título 1"/>
          <p:cNvSpPr txBox="1">
            <a:spLocks/>
          </p:cNvSpPr>
          <p:nvPr/>
        </p:nvSpPr>
        <p:spPr>
          <a:xfrm>
            <a:off x="1484784" y="0"/>
            <a:ext cx="3944480"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dirty="0"/>
              <a:t>Empreendedorismo</a:t>
            </a:r>
            <a:endParaRPr lang="pt-BR" sz="3600" dirty="0"/>
          </a:p>
        </p:txBody>
      </p:sp>
      <p:sp>
        <p:nvSpPr>
          <p:cNvPr id="22" name="Título 1"/>
          <p:cNvSpPr txBox="1">
            <a:spLocks/>
          </p:cNvSpPr>
          <p:nvPr/>
        </p:nvSpPr>
        <p:spPr>
          <a:xfrm>
            <a:off x="428604" y="4429698"/>
            <a:ext cx="6286544" cy="2596471"/>
          </a:xfrm>
          <a:prstGeom prst="rect">
            <a:avLst/>
          </a:prstGeom>
        </p:spPr>
        <p:txBody>
          <a:bodyPr vert="horz" lIns="91440" tIns="45720" rIns="91440" bIns="45720" rtlCol="0" anchor="t">
            <a:noAutofit/>
          </a:bodyPr>
          <a:lstStyle/>
          <a:p>
            <a:pPr lvl="0">
              <a:spcBef>
                <a:spcPct val="0"/>
              </a:spcBef>
              <a:defRPr/>
            </a:pPr>
            <a:r>
              <a:rPr lang="pt-BR" sz="2400" dirty="0"/>
              <a:t>Definições de empreendedorismo.</a:t>
            </a:r>
          </a:p>
          <a:p>
            <a:pPr lvl="0">
              <a:spcBef>
                <a:spcPct val="0"/>
              </a:spcBef>
              <a:defRPr/>
            </a:pPr>
            <a:endParaRPr lang="pt-BR" sz="2400" dirty="0"/>
          </a:p>
          <a:p>
            <a:pPr lvl="0">
              <a:spcBef>
                <a:spcPct val="0"/>
              </a:spcBef>
              <a:defRPr/>
            </a:pPr>
            <a:r>
              <a:rPr lang="pt-BR" sz="2400" dirty="0"/>
              <a:t>Diferenças entre o empreendedor e o intraempreendedor.</a:t>
            </a:r>
          </a:p>
          <a:p>
            <a:pPr lvl="0">
              <a:spcBef>
                <a:spcPct val="0"/>
              </a:spcBef>
              <a:defRPr/>
            </a:pPr>
            <a:endParaRPr lang="pt-BR" sz="2400" dirty="0"/>
          </a:p>
          <a:p>
            <a:pPr lvl="0">
              <a:spcBef>
                <a:spcPct val="0"/>
              </a:spcBef>
              <a:defRPr/>
            </a:pPr>
            <a:r>
              <a:rPr lang="pt-BR" sz="2400" dirty="0"/>
              <a:t>Descrevendo as características do perfil </a:t>
            </a:r>
            <a:endParaRPr lang="pt-BR" sz="2400" dirty="0" smtClean="0"/>
          </a:p>
          <a:p>
            <a:pPr lvl="0">
              <a:spcBef>
                <a:spcPct val="0"/>
              </a:spcBef>
              <a:defRPr/>
            </a:pPr>
            <a:r>
              <a:rPr lang="pt-BR" sz="2400" dirty="0" smtClean="0"/>
              <a:t>do </a:t>
            </a:r>
            <a:r>
              <a:rPr lang="pt-BR" sz="2400" dirty="0"/>
              <a:t>empreendedor. </a:t>
            </a:r>
          </a:p>
        </p:txBody>
      </p:sp>
    </p:spTree>
    <p:extLst>
      <p:ext uri="{BB962C8B-B14F-4D97-AF65-F5344CB8AC3E}">
        <p14:creationId xmlns:p14="http://schemas.microsoft.com/office/powerpoint/2010/main" val="17911100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r>
              <a:rPr lang="pt-BR" sz="1400" dirty="0"/>
              <a:t>A psicologia realizou vários estudos sobre o perfil do empreendedorismo. </a:t>
            </a:r>
            <a:endParaRPr lang="pt-BR" sz="1400" dirty="0" smtClean="0"/>
          </a:p>
          <a:p>
            <a:pPr fontAlgn="base"/>
            <a:endParaRPr lang="pt-BR" sz="1400" dirty="0"/>
          </a:p>
          <a:p>
            <a:pPr fontAlgn="base"/>
            <a:r>
              <a:rPr lang="pt-BR" sz="1400" dirty="0" smtClean="0"/>
              <a:t>Alguns </a:t>
            </a:r>
            <a:r>
              <a:rPr lang="pt-BR" sz="1400" dirty="0"/>
              <a:t>dos estudiosos da época foram David McClelland, com a tese central sobre o empreendimento. Everett E. Hagen defendia que o empreendedor se formava a partir das necessidades dos locais onde crescem e vivem enquanto minorias na sociedade</a:t>
            </a:r>
            <a:r>
              <a:rPr lang="pt-BR" sz="1400" dirty="0" smtClean="0"/>
              <a:t>.</a:t>
            </a:r>
          </a:p>
          <a:p>
            <a:pPr fontAlgn="base"/>
            <a:endParaRPr lang="pt-BR" sz="1400" dirty="0"/>
          </a:p>
          <a:p>
            <a:pPr fontAlgn="base"/>
            <a:r>
              <a:rPr lang="pt-BR" sz="1400" dirty="0"/>
              <a:t>Todavia, entende-se que até hoje muitos estudiosos trabalham o tema de empreendedorismo, contribuindo para o conhecimento e interpretação do tema.</a:t>
            </a:r>
          </a:p>
          <a:p>
            <a:pPr fontAlgn="base"/>
            <a:endParaRPr lang="pt-BR" sz="1400" dirty="0"/>
          </a:p>
        </p:txBody>
      </p:sp>
      <p:grpSp>
        <p:nvGrpSpPr>
          <p:cNvPr id="6" name="Grupo 5"/>
          <p:cNvGrpSpPr/>
          <p:nvPr/>
        </p:nvGrpSpPr>
        <p:grpSpPr>
          <a:xfrm>
            <a:off x="6348841" y="1532888"/>
            <a:ext cx="450850" cy="8028624"/>
            <a:chOff x="6348841" y="1532888"/>
            <a:chExt cx="450850" cy="8028624"/>
          </a:xfrm>
        </p:grpSpPr>
        <p:sp>
          <p:nvSpPr>
            <p:cNvPr id="22" name="Retângulo de cantos arredondados 21"/>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a:t>Origens do Pensamento empreendedor</a:t>
              </a:r>
            </a:p>
          </p:txBody>
        </p:sp>
        <p:pic>
          <p:nvPicPr>
            <p:cNvPr id="23" name="Imagem 22"/>
            <p:cNvPicPr>
              <a:picLocks noChangeAspect="1"/>
            </p:cNvPicPr>
            <p:nvPr/>
          </p:nvPicPr>
          <p:blipFill>
            <a:blip r:embed="rId5"/>
            <a:stretch>
              <a:fillRect/>
            </a:stretch>
          </p:blipFill>
          <p:spPr>
            <a:xfrm rot="5400000">
              <a:off x="6010271" y="1978961"/>
              <a:ext cx="1123541" cy="422103"/>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0" name="Título 1"/>
          <p:cNvSpPr txBox="1">
            <a:spLocks/>
          </p:cNvSpPr>
          <p:nvPr/>
        </p:nvSpPr>
        <p:spPr>
          <a:xfrm>
            <a:off x="1484784" y="0"/>
            <a:ext cx="3944480"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dirty="0"/>
              <a:t>Empreendedorismo</a:t>
            </a:r>
            <a:endParaRPr lang="pt-BR" sz="3600" dirty="0"/>
          </a:p>
        </p:txBody>
      </p:sp>
      <p:grpSp>
        <p:nvGrpSpPr>
          <p:cNvPr id="19" name="Grupo 18"/>
          <p:cNvGrpSpPr/>
          <p:nvPr/>
        </p:nvGrpSpPr>
        <p:grpSpPr>
          <a:xfrm>
            <a:off x="303101" y="1051243"/>
            <a:ext cx="4062003" cy="380115"/>
            <a:chOff x="303101" y="1051243"/>
            <a:chExt cx="4062003" cy="380115"/>
          </a:xfrm>
        </p:grpSpPr>
        <p:sp>
          <p:nvSpPr>
            <p:cNvPr id="21" name="Retângulo de cantos arredondados 20"/>
            <p:cNvSpPr/>
            <p:nvPr/>
          </p:nvSpPr>
          <p:spPr>
            <a:xfrm>
              <a:off x="303101" y="1059557"/>
              <a:ext cx="4062003"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24" name="Retângulo de cantos arredondados 23"/>
            <p:cNvSpPr/>
            <p:nvPr/>
          </p:nvSpPr>
          <p:spPr>
            <a:xfrm>
              <a:off x="895350" y="1051243"/>
              <a:ext cx="3397746"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Definições de empreendedorismo</a:t>
              </a:r>
            </a:p>
          </p:txBody>
        </p:sp>
        <p:pic>
          <p:nvPicPr>
            <p:cNvPr id="25" name="Imagem 24"/>
            <p:cNvPicPr>
              <a:picLocks noChangeAspect="1"/>
            </p:cNvPicPr>
            <p:nvPr/>
          </p:nvPicPr>
          <p:blipFill>
            <a:blip r:embed="rId6"/>
            <a:stretch>
              <a:fillRect/>
            </a:stretch>
          </p:blipFill>
          <p:spPr>
            <a:xfrm>
              <a:off x="359837" y="1064975"/>
              <a:ext cx="494678" cy="358069"/>
            </a:xfrm>
            <a:prstGeom prst="rect">
              <a:avLst/>
            </a:prstGeom>
          </p:spPr>
        </p:pic>
      </p:grpSp>
    </p:spTree>
    <p:extLst>
      <p:ext uri="{BB962C8B-B14F-4D97-AF65-F5344CB8AC3E}">
        <p14:creationId xmlns:p14="http://schemas.microsoft.com/office/powerpoint/2010/main" val="38080152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r>
              <a:rPr lang="pt-BR" sz="1400" dirty="0"/>
              <a:t>Já vimos que o empreendedorismo é um fenômeno muito importante em um país, pois é capaz de contribuir para o seu desenvolvimento, com o objetivo de melhorar a vida das pessoas que lá vivem</a:t>
            </a:r>
            <a:r>
              <a:rPr lang="pt-BR" sz="1400" dirty="0" smtClean="0"/>
              <a:t>.</a:t>
            </a:r>
          </a:p>
          <a:p>
            <a:pPr fontAlgn="base"/>
            <a:endParaRPr lang="pt-BR" sz="1400" dirty="0"/>
          </a:p>
          <a:p>
            <a:pPr fontAlgn="base"/>
            <a:r>
              <a:rPr lang="pt-BR" sz="1400" dirty="0"/>
              <a:t>Na visão do Doutor Janguiê Diniz, o empreendedorismo é dividido em: </a:t>
            </a:r>
            <a:endParaRPr lang="pt-BR" sz="1400" dirty="0" smtClean="0"/>
          </a:p>
          <a:p>
            <a:pPr fontAlgn="base"/>
            <a:endParaRPr lang="pt-BR" sz="1400" dirty="0"/>
          </a:p>
          <a:p>
            <a:pPr fontAlgn="base"/>
            <a:endParaRPr lang="pt-BR" sz="1400" dirty="0"/>
          </a:p>
        </p:txBody>
      </p:sp>
      <p:grpSp>
        <p:nvGrpSpPr>
          <p:cNvPr id="6" name="Grupo 5"/>
          <p:cNvGrpSpPr/>
          <p:nvPr/>
        </p:nvGrpSpPr>
        <p:grpSpPr>
          <a:xfrm>
            <a:off x="6348841" y="1532888"/>
            <a:ext cx="450850" cy="8028624"/>
            <a:chOff x="6348841" y="1532888"/>
            <a:chExt cx="450850" cy="8028624"/>
          </a:xfrm>
        </p:grpSpPr>
        <p:sp>
          <p:nvSpPr>
            <p:cNvPr id="22" name="Retângulo de cantos arredondados 21"/>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a:t>Tipos de empreendedorismo</a:t>
              </a:r>
            </a:p>
          </p:txBody>
        </p:sp>
        <p:pic>
          <p:nvPicPr>
            <p:cNvPr id="23" name="Imagem 22"/>
            <p:cNvPicPr>
              <a:picLocks noChangeAspect="1"/>
            </p:cNvPicPr>
            <p:nvPr/>
          </p:nvPicPr>
          <p:blipFill>
            <a:blip r:embed="rId5"/>
            <a:stretch>
              <a:fillRect/>
            </a:stretch>
          </p:blipFill>
          <p:spPr>
            <a:xfrm rot="5400000">
              <a:off x="6010271" y="1978961"/>
              <a:ext cx="1123541" cy="422103"/>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0" name="Título 1"/>
          <p:cNvSpPr txBox="1">
            <a:spLocks/>
          </p:cNvSpPr>
          <p:nvPr/>
        </p:nvSpPr>
        <p:spPr>
          <a:xfrm>
            <a:off x="1484784" y="0"/>
            <a:ext cx="3944480"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dirty="0"/>
              <a:t>Empreendedorismo</a:t>
            </a:r>
            <a:endParaRPr lang="pt-BR" sz="3600" dirty="0"/>
          </a:p>
        </p:txBody>
      </p:sp>
      <p:pic>
        <p:nvPicPr>
          <p:cNvPr id="2" name="Imagem 1"/>
          <p:cNvPicPr>
            <a:picLocks noChangeAspect="1"/>
          </p:cNvPicPr>
          <p:nvPr/>
        </p:nvPicPr>
        <p:blipFill>
          <a:blip r:embed="rId6"/>
          <a:stretch>
            <a:fillRect/>
          </a:stretch>
        </p:blipFill>
        <p:spPr>
          <a:xfrm>
            <a:off x="772242" y="3224808"/>
            <a:ext cx="5026921" cy="2455221"/>
          </a:xfrm>
          <a:prstGeom prst="rect">
            <a:avLst/>
          </a:prstGeom>
        </p:spPr>
      </p:pic>
      <p:pic>
        <p:nvPicPr>
          <p:cNvPr id="3" name="Imagem 2"/>
          <p:cNvPicPr>
            <a:picLocks noChangeAspect="1"/>
          </p:cNvPicPr>
          <p:nvPr/>
        </p:nvPicPr>
        <p:blipFill>
          <a:blip r:embed="rId7"/>
          <a:stretch>
            <a:fillRect/>
          </a:stretch>
        </p:blipFill>
        <p:spPr>
          <a:xfrm>
            <a:off x="812868" y="5687284"/>
            <a:ext cx="4986295" cy="2476370"/>
          </a:xfrm>
          <a:prstGeom prst="rect">
            <a:avLst/>
          </a:prstGeom>
        </p:spPr>
      </p:pic>
      <p:grpSp>
        <p:nvGrpSpPr>
          <p:cNvPr id="21" name="Grupo 20"/>
          <p:cNvGrpSpPr/>
          <p:nvPr/>
        </p:nvGrpSpPr>
        <p:grpSpPr>
          <a:xfrm>
            <a:off x="303101" y="1051243"/>
            <a:ext cx="4062003" cy="380115"/>
            <a:chOff x="303101" y="1051243"/>
            <a:chExt cx="4062003" cy="380115"/>
          </a:xfrm>
        </p:grpSpPr>
        <p:sp>
          <p:nvSpPr>
            <p:cNvPr id="24" name="Retângulo de cantos arredondados 23"/>
            <p:cNvSpPr/>
            <p:nvPr/>
          </p:nvSpPr>
          <p:spPr>
            <a:xfrm>
              <a:off x="303101" y="1059557"/>
              <a:ext cx="4062003"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25" name="Retângulo de cantos arredondados 24"/>
            <p:cNvSpPr/>
            <p:nvPr/>
          </p:nvSpPr>
          <p:spPr>
            <a:xfrm>
              <a:off x="895350" y="1051243"/>
              <a:ext cx="3397746"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Definições de empreendedorismo</a:t>
              </a:r>
            </a:p>
          </p:txBody>
        </p:sp>
        <p:pic>
          <p:nvPicPr>
            <p:cNvPr id="26" name="Imagem 25"/>
            <p:cNvPicPr>
              <a:picLocks noChangeAspect="1"/>
            </p:cNvPicPr>
            <p:nvPr/>
          </p:nvPicPr>
          <p:blipFill>
            <a:blip r:embed="rId8"/>
            <a:stretch>
              <a:fillRect/>
            </a:stretch>
          </p:blipFill>
          <p:spPr>
            <a:xfrm>
              <a:off x="359837" y="1064975"/>
              <a:ext cx="494678" cy="358069"/>
            </a:xfrm>
            <a:prstGeom prst="rect">
              <a:avLst/>
            </a:prstGeom>
          </p:spPr>
        </p:pic>
      </p:grpSp>
    </p:spTree>
    <p:extLst>
      <p:ext uri="{BB962C8B-B14F-4D97-AF65-F5344CB8AC3E}">
        <p14:creationId xmlns:p14="http://schemas.microsoft.com/office/powerpoint/2010/main" val="9155092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r>
              <a:rPr lang="pt-BR" sz="1400" dirty="0"/>
              <a:t>Além disso, o assunto pode ter uma visão sociológica que possui a seguinte classificação: </a:t>
            </a:r>
            <a:endParaRPr lang="pt-BR" sz="1400" dirty="0" smtClean="0"/>
          </a:p>
          <a:p>
            <a:pPr fontAlgn="base"/>
            <a:endParaRPr lang="pt-BR" sz="1400" dirty="0"/>
          </a:p>
          <a:p>
            <a:pPr fontAlgn="base"/>
            <a:r>
              <a:rPr lang="pt-BR" sz="1400" dirty="0"/>
              <a:t>Primeiro setor:</a:t>
            </a:r>
          </a:p>
          <a:p>
            <a:pPr fontAlgn="base"/>
            <a:r>
              <a:rPr lang="pt-BR" sz="1400" dirty="0"/>
              <a:t>Estado;</a:t>
            </a:r>
          </a:p>
          <a:p>
            <a:pPr fontAlgn="base"/>
            <a:endParaRPr lang="pt-BR" sz="1400" dirty="0"/>
          </a:p>
          <a:p>
            <a:pPr fontAlgn="base"/>
            <a:r>
              <a:rPr lang="pt-BR" sz="1400" dirty="0"/>
              <a:t>Segundo setor:</a:t>
            </a:r>
          </a:p>
          <a:p>
            <a:pPr fontAlgn="base"/>
            <a:r>
              <a:rPr lang="pt-BR" sz="1400" dirty="0"/>
              <a:t>Empresas de forma geral;</a:t>
            </a:r>
          </a:p>
          <a:p>
            <a:pPr fontAlgn="base"/>
            <a:endParaRPr lang="pt-BR" sz="1400" dirty="0"/>
          </a:p>
          <a:p>
            <a:pPr fontAlgn="base"/>
            <a:r>
              <a:rPr lang="pt-BR" sz="1400" dirty="0"/>
              <a:t>Setor 2,5</a:t>
            </a:r>
          </a:p>
          <a:p>
            <a:pPr fontAlgn="base"/>
            <a:r>
              <a:rPr lang="pt-BR" sz="1400" dirty="0"/>
              <a:t>Empreendimentos sociais que visam lucro e geram benefícios sociais;</a:t>
            </a:r>
          </a:p>
          <a:p>
            <a:pPr fontAlgn="base"/>
            <a:endParaRPr lang="pt-BR" sz="1400" dirty="0"/>
          </a:p>
          <a:p>
            <a:pPr fontAlgn="base"/>
            <a:r>
              <a:rPr lang="pt-BR" sz="1400" dirty="0"/>
              <a:t>Terceiro setor:</a:t>
            </a:r>
          </a:p>
          <a:p>
            <a:pPr fontAlgn="base"/>
            <a:r>
              <a:rPr lang="pt-BR" sz="1400" dirty="0"/>
              <a:t>Empresas sem fins lucrativos (ONGs e OSCIPs</a:t>
            </a:r>
            <a:r>
              <a:rPr lang="pt-BR" sz="1400" dirty="0" smtClean="0"/>
              <a:t>).</a:t>
            </a:r>
          </a:p>
          <a:p>
            <a:pPr fontAlgn="base"/>
            <a:endParaRPr lang="pt-BR" sz="1400" dirty="0"/>
          </a:p>
          <a:p>
            <a:pPr fontAlgn="base"/>
            <a:r>
              <a:rPr lang="pt-BR" sz="1400" dirty="0"/>
              <a:t>Dessa forma, o empreendedorismo social de primeira ordem ou grandeza tem o objetivo social de, por meio de recursos e investimentos, realizar sonhos sustentáveis para minimizar o sofrimento dos outros, dando aos que precisam uma oportunidade de mudar seu status quo e sua situação social</a:t>
            </a:r>
            <a:r>
              <a:rPr lang="pt-BR" sz="1400" dirty="0" smtClean="0"/>
              <a:t>.</a:t>
            </a:r>
          </a:p>
          <a:p>
            <a:pPr fontAlgn="base"/>
            <a:endParaRPr lang="pt-BR" sz="1400" dirty="0"/>
          </a:p>
          <a:p>
            <a:pPr fontAlgn="base"/>
            <a:r>
              <a:rPr lang="pt-BR" sz="1400" dirty="0"/>
              <a:t>O empreendedorismo social tem por base a </a:t>
            </a:r>
            <a:r>
              <a:rPr lang="pt-BR" sz="1400" b="1" dirty="0"/>
              <a:t>responsabilidade social das empresas</a:t>
            </a:r>
            <a:r>
              <a:rPr lang="pt-BR" sz="1400" dirty="0"/>
              <a:t>. </a:t>
            </a:r>
            <a:endParaRPr lang="pt-BR" sz="1400" dirty="0" smtClean="0"/>
          </a:p>
          <a:p>
            <a:pPr fontAlgn="base"/>
            <a:endParaRPr lang="pt-BR" sz="1400" dirty="0"/>
          </a:p>
          <a:p>
            <a:pPr fontAlgn="base"/>
            <a:r>
              <a:rPr lang="pt-BR" sz="1400" dirty="0"/>
              <a:t>No empreendedorismo de primeira ordem ou grandeza existe uma preocupação com o outro. Ele não visa o lucro, ou seja, é puramente social. Observe o que </a:t>
            </a:r>
            <a:r>
              <a:rPr lang="pt-BR" sz="1400" dirty="0" smtClean="0"/>
              <a:t>o </a:t>
            </a:r>
            <a:r>
              <a:rPr lang="pt-BR" sz="1400" dirty="0"/>
              <a:t>Doutor Janguiê Diniz tem a dizer sobre o empreendedorismo social:</a:t>
            </a:r>
          </a:p>
          <a:p>
            <a:pPr fontAlgn="base"/>
            <a:endParaRPr lang="pt-BR" sz="1400" dirty="0"/>
          </a:p>
          <a:p>
            <a:pPr fontAlgn="base"/>
            <a:endParaRPr lang="pt-BR" sz="1400" dirty="0"/>
          </a:p>
        </p:txBody>
      </p:sp>
      <p:grpSp>
        <p:nvGrpSpPr>
          <p:cNvPr id="6" name="Grupo 5"/>
          <p:cNvGrpSpPr/>
          <p:nvPr/>
        </p:nvGrpSpPr>
        <p:grpSpPr>
          <a:xfrm>
            <a:off x="6348841" y="1532888"/>
            <a:ext cx="450850" cy="8028624"/>
            <a:chOff x="6348841" y="1532888"/>
            <a:chExt cx="450850" cy="8028624"/>
          </a:xfrm>
        </p:grpSpPr>
        <p:sp>
          <p:nvSpPr>
            <p:cNvPr id="22" name="Retângulo de cantos arredondados 21"/>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a:t>Tipos de empreendedorismo</a:t>
              </a:r>
            </a:p>
          </p:txBody>
        </p:sp>
        <p:pic>
          <p:nvPicPr>
            <p:cNvPr id="23" name="Imagem 22"/>
            <p:cNvPicPr>
              <a:picLocks noChangeAspect="1"/>
            </p:cNvPicPr>
            <p:nvPr/>
          </p:nvPicPr>
          <p:blipFill>
            <a:blip r:embed="rId5"/>
            <a:stretch>
              <a:fillRect/>
            </a:stretch>
          </p:blipFill>
          <p:spPr>
            <a:xfrm rot="5400000">
              <a:off x="6010271" y="1978961"/>
              <a:ext cx="1123541" cy="422103"/>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0" name="Título 1"/>
          <p:cNvSpPr txBox="1">
            <a:spLocks/>
          </p:cNvSpPr>
          <p:nvPr/>
        </p:nvSpPr>
        <p:spPr>
          <a:xfrm>
            <a:off x="1484784" y="0"/>
            <a:ext cx="3944480"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dirty="0"/>
              <a:t>Empreendedorismo</a:t>
            </a:r>
            <a:endParaRPr lang="pt-BR" sz="3600" dirty="0"/>
          </a:p>
        </p:txBody>
      </p:sp>
      <p:grpSp>
        <p:nvGrpSpPr>
          <p:cNvPr id="21" name="Grupo 20"/>
          <p:cNvGrpSpPr/>
          <p:nvPr/>
        </p:nvGrpSpPr>
        <p:grpSpPr>
          <a:xfrm>
            <a:off x="303101" y="1051243"/>
            <a:ext cx="4062003" cy="380115"/>
            <a:chOff x="303101" y="1051243"/>
            <a:chExt cx="4062003" cy="380115"/>
          </a:xfrm>
        </p:grpSpPr>
        <p:sp>
          <p:nvSpPr>
            <p:cNvPr id="24" name="Retângulo de cantos arredondados 23"/>
            <p:cNvSpPr/>
            <p:nvPr/>
          </p:nvSpPr>
          <p:spPr>
            <a:xfrm>
              <a:off x="303101" y="1059557"/>
              <a:ext cx="4062003"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25" name="Retângulo de cantos arredondados 24"/>
            <p:cNvSpPr/>
            <p:nvPr/>
          </p:nvSpPr>
          <p:spPr>
            <a:xfrm>
              <a:off x="895350" y="1051243"/>
              <a:ext cx="3397746"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Definições de empreendedorismo</a:t>
              </a:r>
            </a:p>
          </p:txBody>
        </p:sp>
        <p:pic>
          <p:nvPicPr>
            <p:cNvPr id="26" name="Imagem 25"/>
            <p:cNvPicPr>
              <a:picLocks noChangeAspect="1"/>
            </p:cNvPicPr>
            <p:nvPr/>
          </p:nvPicPr>
          <p:blipFill>
            <a:blip r:embed="rId6"/>
            <a:stretch>
              <a:fillRect/>
            </a:stretch>
          </p:blipFill>
          <p:spPr>
            <a:xfrm>
              <a:off x="359837" y="1064975"/>
              <a:ext cx="494678" cy="358069"/>
            </a:xfrm>
            <a:prstGeom prst="rect">
              <a:avLst/>
            </a:prstGeom>
          </p:spPr>
        </p:pic>
      </p:grpSp>
    </p:spTree>
    <p:extLst>
      <p:ext uri="{BB962C8B-B14F-4D97-AF65-F5344CB8AC3E}">
        <p14:creationId xmlns:p14="http://schemas.microsoft.com/office/powerpoint/2010/main" val="4755430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r>
              <a:rPr lang="pt-BR" sz="1400" dirty="0" smtClean="0"/>
              <a:t>O</a:t>
            </a:r>
            <a:r>
              <a:rPr lang="pt-BR" sz="1400" dirty="0"/>
              <a:t> empreendedorismo exclusivamente social é </a:t>
            </a:r>
            <a:r>
              <a:rPr lang="pt-BR" sz="1400" dirty="0" smtClean="0"/>
              <a:t>um braço </a:t>
            </a:r>
            <a:r>
              <a:rPr lang="pt-BR" sz="1400" dirty="0"/>
              <a:t>do empreendedorismo tradicional, do qual os empreendedores, em vez de trabalhar para criar uma empresa, objetivando vender produtos ou serviços, cujo foco principal seja gerar lucro para aumentar o patrimônio da corporação e gerar riqueza para o empreendedor, utilizam recursos financeiros, emocionais, criativos, inovadores, </a:t>
            </a:r>
            <a:r>
              <a:rPr lang="pt-BR" sz="1400" dirty="0" smtClean="0"/>
              <a:t>etc.</a:t>
            </a:r>
          </a:p>
          <a:p>
            <a:pPr fontAlgn="base"/>
            <a:endParaRPr lang="pt-BR" sz="1400" dirty="0"/>
          </a:p>
          <a:p>
            <a:pPr fontAlgn="base"/>
            <a:r>
              <a:rPr lang="pt-BR" sz="1400" dirty="0"/>
              <a:t>Fonte: DINIZ, sd</a:t>
            </a:r>
            <a:r>
              <a:rPr lang="pt-BR" sz="1400" dirty="0" smtClean="0"/>
              <a:t>.</a:t>
            </a:r>
          </a:p>
          <a:p>
            <a:pPr fontAlgn="base"/>
            <a:endParaRPr lang="pt-BR" sz="1400" dirty="0"/>
          </a:p>
          <a:p>
            <a:pPr fontAlgn="base"/>
            <a:r>
              <a:rPr lang="pt-BR" sz="1400" dirty="0"/>
              <a:t>O empreendedorismo exclusivamente social tem o objetivo de transformar a vida das pessoas por meio de ações inovadoras e sem contar com muitos recursos, apenas com ideias e vontade de melhorar a qualidade de vida de alguém ou de uma comunidade. Ele busca desenvolver soluções para diversos problemas sociais, econômicos, culturais, éticos, dentre outros</a:t>
            </a:r>
            <a:r>
              <a:rPr lang="pt-BR" sz="1400" dirty="0" smtClean="0"/>
              <a:t>.</a:t>
            </a:r>
          </a:p>
          <a:p>
            <a:pPr fontAlgn="base"/>
            <a:endParaRPr lang="pt-BR" sz="1400" dirty="0"/>
          </a:p>
          <a:p>
            <a:pPr fontAlgn="base"/>
            <a:r>
              <a:rPr lang="pt-BR" sz="1400" dirty="0"/>
              <a:t>Podemos classificar estes empreendimentos como </a:t>
            </a:r>
            <a:r>
              <a:rPr lang="pt-BR" sz="1400" b="1" dirty="0"/>
              <a:t>Instituições sem Fins Lucrativos</a:t>
            </a:r>
            <a:r>
              <a:rPr lang="pt-BR" sz="1400" dirty="0"/>
              <a:t>, como é o caso das ONGs e OSCIPs</a:t>
            </a:r>
            <a:r>
              <a:rPr lang="pt-BR" sz="1400" dirty="0" smtClean="0"/>
              <a:t>.</a:t>
            </a:r>
          </a:p>
          <a:p>
            <a:pPr fontAlgn="base"/>
            <a:endParaRPr lang="pt-BR" sz="1400" dirty="0"/>
          </a:p>
          <a:p>
            <a:pPr fontAlgn="base"/>
            <a:endParaRPr lang="pt-BR" sz="1400" dirty="0"/>
          </a:p>
          <a:p>
            <a:pPr fontAlgn="base"/>
            <a:endParaRPr lang="pt-BR" sz="1400" dirty="0"/>
          </a:p>
          <a:p>
            <a:pPr fontAlgn="base"/>
            <a:endParaRPr lang="pt-BR" sz="1400" dirty="0"/>
          </a:p>
        </p:txBody>
      </p:sp>
      <p:grpSp>
        <p:nvGrpSpPr>
          <p:cNvPr id="6" name="Grupo 5"/>
          <p:cNvGrpSpPr/>
          <p:nvPr/>
        </p:nvGrpSpPr>
        <p:grpSpPr>
          <a:xfrm>
            <a:off x="6348841" y="1532888"/>
            <a:ext cx="450850" cy="8028624"/>
            <a:chOff x="6348841" y="1532888"/>
            <a:chExt cx="450850" cy="8028624"/>
          </a:xfrm>
        </p:grpSpPr>
        <p:sp>
          <p:nvSpPr>
            <p:cNvPr id="22" name="Retângulo de cantos arredondados 21"/>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a:t>Tipos de empreendedorismo</a:t>
              </a:r>
            </a:p>
          </p:txBody>
        </p:sp>
        <p:pic>
          <p:nvPicPr>
            <p:cNvPr id="23" name="Imagem 22"/>
            <p:cNvPicPr>
              <a:picLocks noChangeAspect="1"/>
            </p:cNvPicPr>
            <p:nvPr/>
          </p:nvPicPr>
          <p:blipFill>
            <a:blip r:embed="rId5"/>
            <a:stretch>
              <a:fillRect/>
            </a:stretch>
          </p:blipFill>
          <p:spPr>
            <a:xfrm rot="5400000">
              <a:off x="6010271" y="1978961"/>
              <a:ext cx="1123541" cy="422103"/>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0" name="Título 1"/>
          <p:cNvSpPr txBox="1">
            <a:spLocks/>
          </p:cNvSpPr>
          <p:nvPr/>
        </p:nvSpPr>
        <p:spPr>
          <a:xfrm>
            <a:off x="1484784" y="0"/>
            <a:ext cx="3944480"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dirty="0"/>
              <a:t>Empreendedorismo</a:t>
            </a:r>
            <a:endParaRPr lang="pt-BR" sz="3600" dirty="0"/>
          </a:p>
        </p:txBody>
      </p:sp>
      <p:grpSp>
        <p:nvGrpSpPr>
          <p:cNvPr id="19" name="Grupo 18"/>
          <p:cNvGrpSpPr/>
          <p:nvPr/>
        </p:nvGrpSpPr>
        <p:grpSpPr>
          <a:xfrm>
            <a:off x="303101" y="1051243"/>
            <a:ext cx="4062003" cy="380115"/>
            <a:chOff x="303101" y="1051243"/>
            <a:chExt cx="4062003" cy="380115"/>
          </a:xfrm>
        </p:grpSpPr>
        <p:sp>
          <p:nvSpPr>
            <p:cNvPr id="21" name="Retângulo de cantos arredondados 20"/>
            <p:cNvSpPr/>
            <p:nvPr/>
          </p:nvSpPr>
          <p:spPr>
            <a:xfrm>
              <a:off x="303101" y="1059557"/>
              <a:ext cx="4062003"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24" name="Retângulo de cantos arredondados 23"/>
            <p:cNvSpPr/>
            <p:nvPr/>
          </p:nvSpPr>
          <p:spPr>
            <a:xfrm>
              <a:off x="895350" y="1051243"/>
              <a:ext cx="3397746"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Definições de empreendedorismo</a:t>
              </a:r>
            </a:p>
          </p:txBody>
        </p:sp>
        <p:pic>
          <p:nvPicPr>
            <p:cNvPr id="25" name="Imagem 24"/>
            <p:cNvPicPr>
              <a:picLocks noChangeAspect="1"/>
            </p:cNvPicPr>
            <p:nvPr/>
          </p:nvPicPr>
          <p:blipFill>
            <a:blip r:embed="rId6"/>
            <a:stretch>
              <a:fillRect/>
            </a:stretch>
          </p:blipFill>
          <p:spPr>
            <a:xfrm>
              <a:off x="359837" y="1064975"/>
              <a:ext cx="494678" cy="358069"/>
            </a:xfrm>
            <a:prstGeom prst="rect">
              <a:avLst/>
            </a:prstGeom>
          </p:spPr>
        </p:pic>
      </p:grpSp>
    </p:spTree>
    <p:extLst>
      <p:ext uri="{BB962C8B-B14F-4D97-AF65-F5344CB8AC3E}">
        <p14:creationId xmlns:p14="http://schemas.microsoft.com/office/powerpoint/2010/main" val="23198718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r>
              <a:rPr lang="pt-BR" sz="1400" dirty="0"/>
              <a:t>Os estudiosos Melo Neto e Froes, no livro </a:t>
            </a:r>
            <a:r>
              <a:rPr lang="pt-BR" sz="1400" i="1" dirty="0"/>
              <a:t>Responsabilidade social e cidadania empresarial</a:t>
            </a:r>
            <a:r>
              <a:rPr lang="pt-BR" sz="1400" dirty="0"/>
              <a:t>: </a:t>
            </a:r>
            <a:r>
              <a:rPr lang="pt-BR" sz="1400" i="1" dirty="0"/>
              <a:t>a administração do terceiro setor</a:t>
            </a:r>
            <a:r>
              <a:rPr lang="pt-BR" sz="1400" dirty="0"/>
              <a:t>, publicado em 2002, afirmam que o empreendedorismo social possui algumas características:</a:t>
            </a:r>
          </a:p>
          <a:p>
            <a:pPr fontAlgn="base"/>
            <a:endParaRPr lang="pt-BR" sz="1400" dirty="0"/>
          </a:p>
          <a:p>
            <a:pPr fontAlgn="base"/>
            <a:r>
              <a:rPr lang="pt-BR" sz="1400" dirty="0" smtClean="0"/>
              <a:t>Trabalha </a:t>
            </a:r>
            <a:r>
              <a:rPr lang="pt-BR" sz="1400" dirty="0"/>
              <a:t>para um coletivo integrado, visando melhor qualidade de vida.</a:t>
            </a:r>
          </a:p>
          <a:p>
            <a:pPr fontAlgn="base"/>
            <a:endParaRPr lang="pt-BR" sz="1400" dirty="0"/>
          </a:p>
          <a:p>
            <a:pPr fontAlgn="base"/>
            <a:r>
              <a:rPr lang="pt-BR" sz="1400" dirty="0"/>
              <a:t>Produzir bens e serviços que ajudam no desenvolvimento e no sustento da comunidade.</a:t>
            </a:r>
          </a:p>
          <a:p>
            <a:pPr fontAlgn="base"/>
            <a:endParaRPr lang="pt-BR" sz="1400" dirty="0"/>
          </a:p>
          <a:p>
            <a:pPr fontAlgn="base"/>
            <a:r>
              <a:rPr lang="pt-BR" sz="1400" dirty="0"/>
              <a:t>Foco em buscar soluções que tragam melhoria no cotidiano.</a:t>
            </a:r>
          </a:p>
          <a:p>
            <a:pPr fontAlgn="base"/>
            <a:endParaRPr lang="pt-BR" sz="1400" dirty="0"/>
          </a:p>
          <a:p>
            <a:pPr fontAlgn="base"/>
            <a:r>
              <a:rPr lang="pt-BR" sz="1400" dirty="0"/>
              <a:t>Como medida de desempenho, avaliam qual é o impacto causado na transferência do nível social.</a:t>
            </a:r>
          </a:p>
          <a:p>
            <a:pPr fontAlgn="base"/>
            <a:endParaRPr lang="pt-BR" sz="1400" dirty="0"/>
          </a:p>
          <a:p>
            <a:pPr fontAlgn="base"/>
            <a:r>
              <a:rPr lang="pt-BR" sz="1400" dirty="0"/>
              <a:t>Resgatar pessoas da situação de risco social</a:t>
            </a:r>
            <a:r>
              <a:rPr lang="pt-BR" sz="1400" dirty="0" smtClean="0"/>
              <a:t>.</a:t>
            </a:r>
          </a:p>
          <a:p>
            <a:pPr fontAlgn="base"/>
            <a:endParaRPr lang="pt-BR" sz="1400" dirty="0"/>
          </a:p>
          <a:p>
            <a:pPr fontAlgn="base"/>
            <a:r>
              <a:rPr lang="pt-BR" sz="1400" dirty="0"/>
              <a:t>Neste sentido, podemos falar de várias ações desenvolvidas por pessoas para contribuir com a mudança de um lugar ou comunidade para melhor até se tornar uma política pública</a:t>
            </a:r>
            <a:r>
              <a:rPr lang="pt-BR" sz="1400" dirty="0" smtClean="0"/>
              <a:t>.</a:t>
            </a:r>
          </a:p>
          <a:p>
            <a:pPr fontAlgn="base"/>
            <a:endParaRPr lang="pt-BR" sz="1400" dirty="0"/>
          </a:p>
          <a:p>
            <a:pPr fontAlgn="base"/>
            <a:r>
              <a:rPr lang="pt-BR" sz="1400" dirty="0"/>
              <a:t>Como exemplo, o Doutor Janguiê Diniz  usa o modelo de empreendedorismo aplicado na </a:t>
            </a:r>
            <a:r>
              <a:rPr lang="pt-BR" sz="1400" b="1" dirty="0"/>
              <a:t>Pastoral da Criança</a:t>
            </a:r>
            <a:r>
              <a:rPr lang="pt-BR" sz="1400" dirty="0"/>
              <a:t>, que tinha como objetivo diminuir a mortalidade infantil por meio de visitas de voluntários às famílias carentes, orientando mães a cuidarem melhor de seus filhos. </a:t>
            </a:r>
            <a:endParaRPr lang="pt-BR" sz="1400" dirty="0" smtClean="0"/>
          </a:p>
          <a:p>
            <a:pPr fontAlgn="base"/>
            <a:endParaRPr lang="pt-BR" sz="1400" dirty="0"/>
          </a:p>
          <a:p>
            <a:pPr fontAlgn="base"/>
            <a:r>
              <a:rPr lang="pt-BR" sz="1400" dirty="0" smtClean="0"/>
              <a:t>Foi </a:t>
            </a:r>
            <a:r>
              <a:rPr lang="pt-BR" sz="1400" dirty="0"/>
              <a:t>um excelente trabalho realizado pela pediatra Dra. Zilda Arns Neumann.</a:t>
            </a:r>
          </a:p>
          <a:p>
            <a:pPr fontAlgn="base"/>
            <a:endParaRPr lang="pt-BR" sz="1400" dirty="0"/>
          </a:p>
          <a:p>
            <a:pPr fontAlgn="base"/>
            <a:endParaRPr lang="pt-BR" sz="1400" dirty="0"/>
          </a:p>
          <a:p>
            <a:pPr fontAlgn="base"/>
            <a:endParaRPr lang="pt-BR" sz="1400" dirty="0"/>
          </a:p>
        </p:txBody>
      </p:sp>
      <p:grpSp>
        <p:nvGrpSpPr>
          <p:cNvPr id="6" name="Grupo 5"/>
          <p:cNvGrpSpPr/>
          <p:nvPr/>
        </p:nvGrpSpPr>
        <p:grpSpPr>
          <a:xfrm>
            <a:off x="6348841" y="1532888"/>
            <a:ext cx="450850" cy="8028624"/>
            <a:chOff x="6348841" y="1532888"/>
            <a:chExt cx="450850" cy="8028624"/>
          </a:xfrm>
        </p:grpSpPr>
        <p:sp>
          <p:nvSpPr>
            <p:cNvPr id="22" name="Retângulo de cantos arredondados 21"/>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a:t>Tipos de empreendedorismo</a:t>
              </a:r>
            </a:p>
          </p:txBody>
        </p:sp>
        <p:pic>
          <p:nvPicPr>
            <p:cNvPr id="23" name="Imagem 22"/>
            <p:cNvPicPr>
              <a:picLocks noChangeAspect="1"/>
            </p:cNvPicPr>
            <p:nvPr/>
          </p:nvPicPr>
          <p:blipFill>
            <a:blip r:embed="rId5"/>
            <a:stretch>
              <a:fillRect/>
            </a:stretch>
          </p:blipFill>
          <p:spPr>
            <a:xfrm rot="5400000">
              <a:off x="6010271" y="1978961"/>
              <a:ext cx="1123541" cy="422103"/>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0" name="Título 1"/>
          <p:cNvSpPr txBox="1">
            <a:spLocks/>
          </p:cNvSpPr>
          <p:nvPr/>
        </p:nvSpPr>
        <p:spPr>
          <a:xfrm>
            <a:off x="1484784" y="0"/>
            <a:ext cx="3944480"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dirty="0"/>
              <a:t>Empreendedorismo</a:t>
            </a:r>
            <a:endParaRPr lang="pt-BR" sz="3600" dirty="0"/>
          </a:p>
        </p:txBody>
      </p:sp>
      <p:grpSp>
        <p:nvGrpSpPr>
          <p:cNvPr id="19" name="Grupo 18"/>
          <p:cNvGrpSpPr/>
          <p:nvPr/>
        </p:nvGrpSpPr>
        <p:grpSpPr>
          <a:xfrm>
            <a:off x="303101" y="1051243"/>
            <a:ext cx="4062003" cy="380115"/>
            <a:chOff x="303101" y="1051243"/>
            <a:chExt cx="4062003" cy="380115"/>
          </a:xfrm>
        </p:grpSpPr>
        <p:sp>
          <p:nvSpPr>
            <p:cNvPr id="21" name="Retângulo de cantos arredondados 20"/>
            <p:cNvSpPr/>
            <p:nvPr/>
          </p:nvSpPr>
          <p:spPr>
            <a:xfrm>
              <a:off x="303101" y="1059557"/>
              <a:ext cx="4062003"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24" name="Retângulo de cantos arredondados 23"/>
            <p:cNvSpPr/>
            <p:nvPr/>
          </p:nvSpPr>
          <p:spPr>
            <a:xfrm>
              <a:off x="895350" y="1051243"/>
              <a:ext cx="3397746"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Definições de empreendedorismo</a:t>
              </a:r>
            </a:p>
          </p:txBody>
        </p:sp>
        <p:pic>
          <p:nvPicPr>
            <p:cNvPr id="25" name="Imagem 24"/>
            <p:cNvPicPr>
              <a:picLocks noChangeAspect="1"/>
            </p:cNvPicPr>
            <p:nvPr/>
          </p:nvPicPr>
          <p:blipFill>
            <a:blip r:embed="rId6"/>
            <a:stretch>
              <a:fillRect/>
            </a:stretch>
          </p:blipFill>
          <p:spPr>
            <a:xfrm>
              <a:off x="359837" y="1064975"/>
              <a:ext cx="494678" cy="358069"/>
            </a:xfrm>
            <a:prstGeom prst="rect">
              <a:avLst/>
            </a:prstGeom>
          </p:spPr>
        </p:pic>
      </p:grpSp>
    </p:spTree>
    <p:extLst>
      <p:ext uri="{BB962C8B-B14F-4D97-AF65-F5344CB8AC3E}">
        <p14:creationId xmlns:p14="http://schemas.microsoft.com/office/powerpoint/2010/main" val="15575463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r>
              <a:rPr lang="pt-BR" sz="1400" dirty="0"/>
              <a:t>O segundo modelo de empreendedorismo social, chamado de segunda ordem ou grandeza, também pode ser chamado de empreendimentos ou negócios sociais, empreendimentos ou negócios de impacto positivo ou empreendimentos ou negócios com causa</a:t>
            </a:r>
            <a:r>
              <a:rPr lang="pt-BR" sz="1400" dirty="0" smtClean="0"/>
              <a:t>.</a:t>
            </a:r>
          </a:p>
          <a:p>
            <a:pPr fontAlgn="base"/>
            <a:endParaRPr lang="pt-BR" sz="1400" dirty="0"/>
          </a:p>
          <a:p>
            <a:pPr fontAlgn="base"/>
            <a:r>
              <a:rPr lang="pt-BR" sz="1400" dirty="0"/>
              <a:t>O objetivo dos empreendimentos ou negócios sociais é auferir valiosa contribuição para a sociedade</a:t>
            </a:r>
            <a:r>
              <a:rPr lang="pt-BR" sz="1400" dirty="0" smtClean="0"/>
              <a:t>.</a:t>
            </a:r>
          </a:p>
          <a:p>
            <a:pPr fontAlgn="base"/>
            <a:endParaRPr lang="pt-BR" sz="1400" dirty="0"/>
          </a:p>
          <a:p>
            <a:pPr fontAlgn="base"/>
            <a:r>
              <a:rPr lang="pt-BR" sz="1400" dirty="0"/>
              <a:t>Para o Doutor Janguiê Diniz, a empresa com finalidade lucrativa pode possuir, ao mesmo tempo, uma proposta de valor social voltada para oferecer produtos ou serviços demandados por determinado público alvo, ou seja, o modelo de atuação é o mesmo, mas o cerne do negócio tem a ver com a resolução de um problema social. Observe o que ele fala sobre o assunto</a:t>
            </a:r>
            <a:r>
              <a:rPr lang="pt-BR" sz="1400" dirty="0" smtClean="0"/>
              <a:t>:</a:t>
            </a:r>
            <a:endParaRPr lang="pt-BR" sz="1400" dirty="0"/>
          </a:p>
          <a:p>
            <a:pPr fontAlgn="base"/>
            <a:r>
              <a:rPr lang="pt-BR" sz="1400" dirty="0"/>
              <a:t/>
            </a:r>
            <a:br>
              <a:rPr lang="pt-BR" sz="1400" dirty="0"/>
            </a:br>
            <a:r>
              <a:rPr lang="pt-BR" sz="1400" dirty="0"/>
              <a:t>"[...] também é um braço do empreendedorismo no qual os empreendedores criam empresas objetivando vender serviços ou produtos no arfam principal de auferir lucros e dividendos e por via de consequência aumentar o patrimônio do empreendedor e da corporação</a:t>
            </a:r>
            <a:r>
              <a:rPr lang="pt-BR" sz="1400" dirty="0" smtClean="0"/>
              <a:t>.“</a:t>
            </a:r>
          </a:p>
          <a:p>
            <a:pPr fontAlgn="base"/>
            <a:endParaRPr lang="pt-BR" sz="1400" dirty="0"/>
          </a:p>
          <a:p>
            <a:pPr fontAlgn="base"/>
            <a:r>
              <a:rPr lang="pt-BR" sz="1400" dirty="0"/>
              <a:t>Dessa forma, a responsabilidade social deve ser percebida como o dever da organização em auxiliar a sociedade no alcance de seus objetivos, mostrando que não visa apenas explorar recursos econômicos e humanos, mas também contribuir com o desenvolvimento social</a:t>
            </a:r>
            <a:r>
              <a:rPr lang="pt-BR" sz="1400" dirty="0" smtClean="0"/>
              <a:t>.</a:t>
            </a:r>
          </a:p>
          <a:p>
            <a:pPr fontAlgn="base"/>
            <a:endParaRPr lang="pt-BR" sz="1400" dirty="0"/>
          </a:p>
          <a:p>
            <a:pPr fontAlgn="base"/>
            <a:r>
              <a:rPr lang="pt-BR" sz="1400" dirty="0"/>
              <a:t>Sendo assim, o simples fato de abrir uma empresa e torná-la lucrativa faz parte de uma responsabilidade social. </a:t>
            </a:r>
            <a:endParaRPr lang="pt-BR" sz="1400" dirty="0" smtClean="0"/>
          </a:p>
          <a:p>
            <a:pPr fontAlgn="base"/>
            <a:endParaRPr lang="pt-BR" sz="1400" dirty="0"/>
          </a:p>
          <a:p>
            <a:pPr fontAlgn="base"/>
            <a:r>
              <a:rPr lang="pt-BR" sz="1400" dirty="0" smtClean="0"/>
              <a:t>O </a:t>
            </a:r>
            <a:r>
              <a:rPr lang="pt-BR" sz="1400" dirty="0"/>
              <a:t>autor destaca que o comprometimento da empresa em ter um bom desempenho econômico deve ser a sua primeira responsabilidade social. </a:t>
            </a:r>
          </a:p>
          <a:p>
            <a:pPr fontAlgn="base"/>
            <a:endParaRPr lang="pt-BR" sz="1400" dirty="0"/>
          </a:p>
          <a:p>
            <a:pPr fontAlgn="base"/>
            <a:endParaRPr lang="pt-BR" sz="1400" dirty="0"/>
          </a:p>
          <a:p>
            <a:pPr fontAlgn="base"/>
            <a:endParaRPr lang="pt-BR" sz="1400" dirty="0"/>
          </a:p>
        </p:txBody>
      </p:sp>
      <p:grpSp>
        <p:nvGrpSpPr>
          <p:cNvPr id="6" name="Grupo 5"/>
          <p:cNvGrpSpPr/>
          <p:nvPr/>
        </p:nvGrpSpPr>
        <p:grpSpPr>
          <a:xfrm>
            <a:off x="6348841" y="1532888"/>
            <a:ext cx="450850" cy="8028624"/>
            <a:chOff x="6348841" y="1532888"/>
            <a:chExt cx="450850" cy="8028624"/>
          </a:xfrm>
        </p:grpSpPr>
        <p:sp>
          <p:nvSpPr>
            <p:cNvPr id="22" name="Retângulo de cantos arredondados 21"/>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a:t>Tipos de empreendedorismo</a:t>
              </a:r>
            </a:p>
          </p:txBody>
        </p:sp>
        <p:pic>
          <p:nvPicPr>
            <p:cNvPr id="23" name="Imagem 22"/>
            <p:cNvPicPr>
              <a:picLocks noChangeAspect="1"/>
            </p:cNvPicPr>
            <p:nvPr/>
          </p:nvPicPr>
          <p:blipFill>
            <a:blip r:embed="rId5"/>
            <a:stretch>
              <a:fillRect/>
            </a:stretch>
          </p:blipFill>
          <p:spPr>
            <a:xfrm rot="5400000">
              <a:off x="6010271" y="1978961"/>
              <a:ext cx="1123541" cy="422103"/>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0" name="Título 1"/>
          <p:cNvSpPr txBox="1">
            <a:spLocks/>
          </p:cNvSpPr>
          <p:nvPr/>
        </p:nvSpPr>
        <p:spPr>
          <a:xfrm>
            <a:off x="1484784" y="0"/>
            <a:ext cx="3944480"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dirty="0"/>
              <a:t>Empreendedorismo</a:t>
            </a:r>
            <a:endParaRPr lang="pt-BR" sz="3600" dirty="0"/>
          </a:p>
        </p:txBody>
      </p:sp>
      <p:grpSp>
        <p:nvGrpSpPr>
          <p:cNvPr id="19" name="Grupo 18"/>
          <p:cNvGrpSpPr/>
          <p:nvPr/>
        </p:nvGrpSpPr>
        <p:grpSpPr>
          <a:xfrm>
            <a:off x="303101" y="1051243"/>
            <a:ext cx="4062003" cy="380115"/>
            <a:chOff x="303101" y="1051243"/>
            <a:chExt cx="4062003" cy="380115"/>
          </a:xfrm>
        </p:grpSpPr>
        <p:sp>
          <p:nvSpPr>
            <p:cNvPr id="21" name="Retângulo de cantos arredondados 20"/>
            <p:cNvSpPr/>
            <p:nvPr/>
          </p:nvSpPr>
          <p:spPr>
            <a:xfrm>
              <a:off x="303101" y="1059557"/>
              <a:ext cx="4062003"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24" name="Retângulo de cantos arredondados 23"/>
            <p:cNvSpPr/>
            <p:nvPr/>
          </p:nvSpPr>
          <p:spPr>
            <a:xfrm>
              <a:off x="895350" y="1051243"/>
              <a:ext cx="3397746"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Definições de empreendedorismo</a:t>
              </a:r>
            </a:p>
          </p:txBody>
        </p:sp>
        <p:pic>
          <p:nvPicPr>
            <p:cNvPr id="25" name="Imagem 24"/>
            <p:cNvPicPr>
              <a:picLocks noChangeAspect="1"/>
            </p:cNvPicPr>
            <p:nvPr/>
          </p:nvPicPr>
          <p:blipFill>
            <a:blip r:embed="rId6"/>
            <a:stretch>
              <a:fillRect/>
            </a:stretch>
          </p:blipFill>
          <p:spPr>
            <a:xfrm>
              <a:off x="359837" y="1064975"/>
              <a:ext cx="494678" cy="358069"/>
            </a:xfrm>
            <a:prstGeom prst="rect">
              <a:avLst/>
            </a:prstGeom>
          </p:spPr>
        </p:pic>
      </p:grpSp>
    </p:spTree>
    <p:extLst>
      <p:ext uri="{BB962C8B-B14F-4D97-AF65-F5344CB8AC3E}">
        <p14:creationId xmlns:p14="http://schemas.microsoft.com/office/powerpoint/2010/main" val="40956420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r>
              <a:rPr lang="pt-BR" sz="1400" dirty="0" smtClean="0"/>
              <a:t>Assim</a:t>
            </a:r>
            <a:r>
              <a:rPr lang="pt-BR" sz="1400" dirty="0"/>
              <a:t>, notamos que a responsabilidade social corporativa demonstra o impacto de suas ações em todos na organização, clientes, funcionários, acionistas, fornecedores, concorrentes, dentre outros</a:t>
            </a:r>
            <a:r>
              <a:rPr lang="pt-BR" sz="1400" dirty="0" smtClean="0"/>
              <a:t>.</a:t>
            </a:r>
          </a:p>
          <a:p>
            <a:pPr fontAlgn="base"/>
            <a:endParaRPr lang="pt-BR" sz="1400" dirty="0"/>
          </a:p>
          <a:p>
            <a:pPr fontAlgn="base"/>
            <a:r>
              <a:rPr lang="pt-BR" sz="1400" dirty="0"/>
              <a:t>Além disso, a responsabilidade social assumida de forma consistente e inteligente pela empresa pode contribuir de forma decisiva para a sustentabilidade e o desempenho empresarial. </a:t>
            </a:r>
            <a:endParaRPr lang="pt-BR" sz="1400" dirty="0" smtClean="0"/>
          </a:p>
          <a:p>
            <a:pPr fontAlgn="base"/>
            <a:endParaRPr lang="pt-BR" sz="1400" dirty="0"/>
          </a:p>
          <a:p>
            <a:pPr fontAlgn="base"/>
            <a:r>
              <a:rPr lang="pt-BR" sz="1400" dirty="0" smtClean="0"/>
              <a:t>A </a:t>
            </a:r>
            <a:r>
              <a:rPr lang="pt-BR" sz="1400" dirty="0"/>
              <a:t>busca pelo retorno financeiro das empresas não deve inibir que ela atue com responsabilidade social naquilo que ela faça e que gere valor para a população, visando o bem-estar da sociedade</a:t>
            </a:r>
            <a:r>
              <a:rPr lang="pt-BR" sz="1400" dirty="0" smtClean="0"/>
              <a:t>.</a:t>
            </a:r>
          </a:p>
          <a:p>
            <a:pPr fontAlgn="base"/>
            <a:endParaRPr lang="pt-BR" sz="1400" dirty="0"/>
          </a:p>
          <a:p>
            <a:pPr fontAlgn="base"/>
            <a:r>
              <a:rPr lang="pt-BR" sz="1400" dirty="0"/>
              <a:t>Em outras palavras, a busca por lucros não impede que o empreendimento social vise o bem-estar da sociedade, pois essa pode ser a própria essência do empreendimento</a:t>
            </a:r>
            <a:r>
              <a:rPr lang="pt-BR" sz="1400" dirty="0" smtClean="0"/>
              <a:t>.</a:t>
            </a:r>
          </a:p>
          <a:p>
            <a:pPr fontAlgn="base"/>
            <a:endParaRPr lang="pt-BR" sz="1400" dirty="0"/>
          </a:p>
          <a:p>
            <a:pPr fontAlgn="base"/>
            <a:r>
              <a:rPr lang="pt-BR" sz="1400" dirty="0"/>
              <a:t>Este tipo de empreendedorismo tem o objetivo de impulsionar a empresa para impactar de forma positiva na vida das pessoas para que a comunidade e o ambiente no qual a empresa está inserida tenham uma melhor qualidade de vida, oferecendo valiosa contribuição para a sociedade onde atua</a:t>
            </a:r>
            <a:r>
              <a:rPr lang="pt-BR" sz="1400" dirty="0" smtClean="0"/>
              <a:t>.</a:t>
            </a:r>
          </a:p>
          <a:p>
            <a:pPr fontAlgn="base"/>
            <a:endParaRPr lang="pt-BR" sz="1400" dirty="0"/>
          </a:p>
          <a:p>
            <a:pPr fontAlgn="base"/>
            <a:r>
              <a:rPr lang="pt-BR" sz="1400" dirty="0"/>
              <a:t>Inicialmente, ele pensa em formas de sustentar e oferecer lucros para a empresa por meio da venda de produtos e serviços, uma vez que ela não possui nenhum patrocínio ou doações para seu projeto de empreendedorismo social. </a:t>
            </a:r>
            <a:endParaRPr lang="pt-BR" sz="1400" dirty="0" smtClean="0"/>
          </a:p>
          <a:p>
            <a:pPr fontAlgn="base"/>
            <a:endParaRPr lang="pt-BR" sz="1400" dirty="0"/>
          </a:p>
          <a:p>
            <a:pPr fontAlgn="base"/>
            <a:r>
              <a:rPr lang="pt-BR" sz="1400" dirty="0" smtClean="0"/>
              <a:t>Posteriormente</a:t>
            </a:r>
            <a:r>
              <a:rPr lang="pt-BR" sz="1400" dirty="0"/>
              <a:t>, desenvolve ações com o objetivo de gerar valores sociais</a:t>
            </a:r>
            <a:r>
              <a:rPr lang="pt-BR" sz="1400" dirty="0" smtClean="0"/>
              <a:t>.</a:t>
            </a:r>
          </a:p>
          <a:p>
            <a:pPr fontAlgn="base"/>
            <a:endParaRPr lang="pt-BR" sz="1400" dirty="0"/>
          </a:p>
          <a:p>
            <a:pPr fontAlgn="base"/>
            <a:r>
              <a:rPr lang="pt-BR" sz="1400" dirty="0"/>
              <a:t>O empreendedorismo de segunda ordem ou grandeza começa a partir da criação de uma empresa que tem finalidade lucrativa, mas possui uma proposta de valor que pensa na comunidade, com o objetivo de melhorar sua qualidade de vida e procurando realizar, se possível, uma transformação social.</a:t>
            </a:r>
          </a:p>
          <a:p>
            <a:pPr fontAlgn="base"/>
            <a:endParaRPr lang="pt-BR" sz="1400" dirty="0"/>
          </a:p>
          <a:p>
            <a:pPr fontAlgn="base"/>
            <a:endParaRPr lang="pt-BR" sz="1400" dirty="0" smtClean="0"/>
          </a:p>
          <a:p>
            <a:pPr fontAlgn="base"/>
            <a:endParaRPr lang="pt-BR" sz="1400" dirty="0"/>
          </a:p>
          <a:p>
            <a:pPr fontAlgn="base"/>
            <a:endParaRPr lang="pt-BR" sz="1400" dirty="0"/>
          </a:p>
          <a:p>
            <a:pPr fontAlgn="base"/>
            <a:endParaRPr lang="pt-BR" sz="1400" dirty="0"/>
          </a:p>
          <a:p>
            <a:pPr fontAlgn="base"/>
            <a:endParaRPr lang="pt-BR" sz="1400" dirty="0"/>
          </a:p>
          <a:p>
            <a:pPr fontAlgn="base"/>
            <a:endParaRPr lang="pt-BR" sz="1400" dirty="0"/>
          </a:p>
        </p:txBody>
      </p:sp>
      <p:grpSp>
        <p:nvGrpSpPr>
          <p:cNvPr id="6" name="Grupo 5"/>
          <p:cNvGrpSpPr/>
          <p:nvPr/>
        </p:nvGrpSpPr>
        <p:grpSpPr>
          <a:xfrm>
            <a:off x="6348841" y="1532888"/>
            <a:ext cx="450850" cy="8028624"/>
            <a:chOff x="6348841" y="1532888"/>
            <a:chExt cx="450850" cy="8028624"/>
          </a:xfrm>
        </p:grpSpPr>
        <p:sp>
          <p:nvSpPr>
            <p:cNvPr id="22" name="Retângulo de cantos arredondados 21"/>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a:t>Tipos de empreendedorismo</a:t>
              </a:r>
            </a:p>
          </p:txBody>
        </p:sp>
        <p:pic>
          <p:nvPicPr>
            <p:cNvPr id="23" name="Imagem 22"/>
            <p:cNvPicPr>
              <a:picLocks noChangeAspect="1"/>
            </p:cNvPicPr>
            <p:nvPr/>
          </p:nvPicPr>
          <p:blipFill>
            <a:blip r:embed="rId5"/>
            <a:stretch>
              <a:fillRect/>
            </a:stretch>
          </p:blipFill>
          <p:spPr>
            <a:xfrm rot="5400000">
              <a:off x="6010271" y="1978961"/>
              <a:ext cx="1123541" cy="422103"/>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0" name="Título 1"/>
          <p:cNvSpPr txBox="1">
            <a:spLocks/>
          </p:cNvSpPr>
          <p:nvPr/>
        </p:nvSpPr>
        <p:spPr>
          <a:xfrm>
            <a:off x="1484784" y="0"/>
            <a:ext cx="3944480"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dirty="0"/>
              <a:t>Empreendedorismo</a:t>
            </a:r>
            <a:endParaRPr lang="pt-BR" sz="3600" dirty="0"/>
          </a:p>
        </p:txBody>
      </p:sp>
      <p:grpSp>
        <p:nvGrpSpPr>
          <p:cNvPr id="19" name="Grupo 18"/>
          <p:cNvGrpSpPr/>
          <p:nvPr/>
        </p:nvGrpSpPr>
        <p:grpSpPr>
          <a:xfrm>
            <a:off x="303101" y="1051243"/>
            <a:ext cx="4062003" cy="380115"/>
            <a:chOff x="303101" y="1051243"/>
            <a:chExt cx="4062003" cy="380115"/>
          </a:xfrm>
        </p:grpSpPr>
        <p:sp>
          <p:nvSpPr>
            <p:cNvPr id="21" name="Retângulo de cantos arredondados 20"/>
            <p:cNvSpPr/>
            <p:nvPr/>
          </p:nvSpPr>
          <p:spPr>
            <a:xfrm>
              <a:off x="303101" y="1059557"/>
              <a:ext cx="4062003"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24" name="Retângulo de cantos arredondados 23"/>
            <p:cNvSpPr/>
            <p:nvPr/>
          </p:nvSpPr>
          <p:spPr>
            <a:xfrm>
              <a:off x="895350" y="1051243"/>
              <a:ext cx="3397746"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Definições de empreendedorismo</a:t>
              </a:r>
            </a:p>
          </p:txBody>
        </p:sp>
        <p:pic>
          <p:nvPicPr>
            <p:cNvPr id="25" name="Imagem 24"/>
            <p:cNvPicPr>
              <a:picLocks noChangeAspect="1"/>
            </p:cNvPicPr>
            <p:nvPr/>
          </p:nvPicPr>
          <p:blipFill>
            <a:blip r:embed="rId6"/>
            <a:stretch>
              <a:fillRect/>
            </a:stretch>
          </p:blipFill>
          <p:spPr>
            <a:xfrm>
              <a:off x="359837" y="1064975"/>
              <a:ext cx="494678" cy="358069"/>
            </a:xfrm>
            <a:prstGeom prst="rect">
              <a:avLst/>
            </a:prstGeom>
          </p:spPr>
        </p:pic>
      </p:grpSp>
    </p:spTree>
    <p:extLst>
      <p:ext uri="{BB962C8B-B14F-4D97-AF65-F5344CB8AC3E}">
        <p14:creationId xmlns:p14="http://schemas.microsoft.com/office/powerpoint/2010/main" val="7324867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r>
              <a:rPr lang="pt-BR" sz="1400" dirty="0"/>
              <a:t>O modelo de atuação dos dois tipos de empreendedorismo social não é o mesmo, mas a parte central do negócio está voltada para uma resolução de algum problema social, como educação, saúde, segurança, moradia, dentre outros.</a:t>
            </a:r>
          </a:p>
          <a:p>
            <a:pPr fontAlgn="base"/>
            <a:endParaRPr lang="pt-BR" sz="1400" dirty="0" smtClean="0"/>
          </a:p>
          <a:p>
            <a:pPr fontAlgn="base"/>
            <a:r>
              <a:rPr lang="pt-BR" sz="1400" dirty="0"/>
              <a:t>O desenvolvimento sustentável é uma das questões mais pertinentes no mundo contemporâneo. </a:t>
            </a:r>
            <a:endParaRPr lang="pt-BR" sz="1400" dirty="0" smtClean="0"/>
          </a:p>
          <a:p>
            <a:pPr fontAlgn="base"/>
            <a:endParaRPr lang="pt-BR" sz="1400" dirty="0"/>
          </a:p>
          <a:p>
            <a:pPr fontAlgn="base"/>
            <a:r>
              <a:rPr lang="pt-BR" sz="1400" dirty="0" smtClean="0"/>
              <a:t>Esse </a:t>
            </a:r>
            <a:r>
              <a:rPr lang="pt-BR" sz="1400" dirty="0"/>
              <a:t>tipo de ação empreendedora pode trazer impactos positivos sobre um problema social e, ao mesmo tempo, pode sustentar e desenvolver tanto uma empresa quanto a comunidade. </a:t>
            </a:r>
            <a:endParaRPr lang="pt-BR" sz="1400" dirty="0" smtClean="0"/>
          </a:p>
          <a:p>
            <a:pPr fontAlgn="base"/>
            <a:endParaRPr lang="pt-BR" sz="1400" dirty="0"/>
          </a:p>
          <a:p>
            <a:pPr fontAlgn="base"/>
            <a:r>
              <a:rPr lang="pt-BR" sz="1400" dirty="0"/>
              <a:t>Isso quer dizer que o empreendedorismo sustentável tem foco na preservação da natureza, ou seja, a vida. Suas ações também impactam a comunidade, buscando uma vida mais sustentável por meio de produtos, processos e serviços, com o objetivo de gerar ganhos</a:t>
            </a:r>
            <a:r>
              <a:rPr lang="pt-BR" sz="1400" dirty="0" smtClean="0"/>
              <a:t>.</a:t>
            </a:r>
          </a:p>
          <a:p>
            <a:pPr fontAlgn="base"/>
            <a:endParaRPr lang="pt-BR" sz="1400" dirty="0"/>
          </a:p>
          <a:p>
            <a:pPr fontAlgn="base"/>
            <a:r>
              <a:rPr lang="pt-BR" sz="1400" dirty="0"/>
              <a:t>Um dos exemplos que podemos referenciar é a Natura: por meio da sustentabilidade e preocupação com a natureza, a empresa possui linhas de produtos de cosméticos ecológicos, como é o caso da linha </a:t>
            </a:r>
            <a:r>
              <a:rPr lang="pt-BR" sz="1400" i="1" dirty="0"/>
              <a:t>Ekos Natura</a:t>
            </a:r>
            <a:r>
              <a:rPr lang="pt-BR" sz="1400" dirty="0"/>
              <a:t>. Além disso, ela faz questão de divulgar que não realiza testes em animais.</a:t>
            </a:r>
          </a:p>
          <a:p>
            <a:pPr fontAlgn="base"/>
            <a:endParaRPr lang="pt-BR" sz="1400" dirty="0" smtClean="0"/>
          </a:p>
          <a:p>
            <a:pPr fontAlgn="base"/>
            <a:r>
              <a:rPr lang="pt-BR" sz="1400" dirty="0"/>
              <a:t>Esse tipo de posicionamento da empresa fortalece sua marca e promove maior credibilidade em seus produtos, atraindo mais clientes e maior competitividade.</a:t>
            </a:r>
          </a:p>
          <a:p>
            <a:pPr fontAlgn="base"/>
            <a:endParaRPr lang="pt-BR" sz="1400" dirty="0" smtClean="0"/>
          </a:p>
          <a:p>
            <a:pPr fontAlgn="base"/>
            <a:endParaRPr lang="pt-BR" sz="1400" dirty="0"/>
          </a:p>
          <a:p>
            <a:pPr fontAlgn="base"/>
            <a:endParaRPr lang="pt-BR" sz="1400" dirty="0"/>
          </a:p>
          <a:p>
            <a:pPr fontAlgn="base"/>
            <a:endParaRPr lang="pt-BR" sz="1400" dirty="0"/>
          </a:p>
          <a:p>
            <a:pPr fontAlgn="base"/>
            <a:endParaRPr lang="pt-BR" sz="1400" dirty="0"/>
          </a:p>
          <a:p>
            <a:pPr fontAlgn="base"/>
            <a:endParaRPr lang="pt-BR" sz="1400" dirty="0"/>
          </a:p>
        </p:txBody>
      </p:sp>
      <p:grpSp>
        <p:nvGrpSpPr>
          <p:cNvPr id="6" name="Grupo 5"/>
          <p:cNvGrpSpPr/>
          <p:nvPr/>
        </p:nvGrpSpPr>
        <p:grpSpPr>
          <a:xfrm>
            <a:off x="6348841" y="1532888"/>
            <a:ext cx="450850" cy="8028624"/>
            <a:chOff x="6348841" y="1532888"/>
            <a:chExt cx="450850" cy="8028624"/>
          </a:xfrm>
        </p:grpSpPr>
        <p:sp>
          <p:nvSpPr>
            <p:cNvPr id="22" name="Retângulo de cantos arredondados 21"/>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a:t>Tipos de empreendedorismo</a:t>
              </a:r>
            </a:p>
          </p:txBody>
        </p:sp>
        <p:pic>
          <p:nvPicPr>
            <p:cNvPr id="23" name="Imagem 22"/>
            <p:cNvPicPr>
              <a:picLocks noChangeAspect="1"/>
            </p:cNvPicPr>
            <p:nvPr/>
          </p:nvPicPr>
          <p:blipFill>
            <a:blip r:embed="rId5"/>
            <a:stretch>
              <a:fillRect/>
            </a:stretch>
          </p:blipFill>
          <p:spPr>
            <a:xfrm rot="5400000">
              <a:off x="6010271" y="1978961"/>
              <a:ext cx="1123541" cy="422103"/>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0" name="Título 1"/>
          <p:cNvSpPr txBox="1">
            <a:spLocks/>
          </p:cNvSpPr>
          <p:nvPr/>
        </p:nvSpPr>
        <p:spPr>
          <a:xfrm>
            <a:off x="1484784" y="0"/>
            <a:ext cx="3944480"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dirty="0"/>
              <a:t>Empreendedorismo</a:t>
            </a:r>
            <a:endParaRPr lang="pt-BR" sz="3600" dirty="0"/>
          </a:p>
        </p:txBody>
      </p:sp>
      <p:grpSp>
        <p:nvGrpSpPr>
          <p:cNvPr id="19" name="Grupo 18"/>
          <p:cNvGrpSpPr/>
          <p:nvPr/>
        </p:nvGrpSpPr>
        <p:grpSpPr>
          <a:xfrm>
            <a:off x="303101" y="1051243"/>
            <a:ext cx="4062003" cy="380115"/>
            <a:chOff x="303101" y="1051243"/>
            <a:chExt cx="4062003" cy="380115"/>
          </a:xfrm>
        </p:grpSpPr>
        <p:sp>
          <p:nvSpPr>
            <p:cNvPr id="21" name="Retângulo de cantos arredondados 20"/>
            <p:cNvSpPr/>
            <p:nvPr/>
          </p:nvSpPr>
          <p:spPr>
            <a:xfrm>
              <a:off x="303101" y="1059557"/>
              <a:ext cx="4062003"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24" name="Retângulo de cantos arredondados 23"/>
            <p:cNvSpPr/>
            <p:nvPr/>
          </p:nvSpPr>
          <p:spPr>
            <a:xfrm>
              <a:off x="895350" y="1051243"/>
              <a:ext cx="3397746"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Definições de empreendedorismo</a:t>
              </a:r>
            </a:p>
          </p:txBody>
        </p:sp>
        <p:pic>
          <p:nvPicPr>
            <p:cNvPr id="25" name="Imagem 24"/>
            <p:cNvPicPr>
              <a:picLocks noChangeAspect="1"/>
            </p:cNvPicPr>
            <p:nvPr/>
          </p:nvPicPr>
          <p:blipFill>
            <a:blip r:embed="rId6"/>
            <a:stretch>
              <a:fillRect/>
            </a:stretch>
          </p:blipFill>
          <p:spPr>
            <a:xfrm>
              <a:off x="359837" y="1064975"/>
              <a:ext cx="494678" cy="358069"/>
            </a:xfrm>
            <a:prstGeom prst="rect">
              <a:avLst/>
            </a:prstGeom>
          </p:spPr>
        </p:pic>
      </p:grpSp>
    </p:spTree>
    <p:extLst>
      <p:ext uri="{BB962C8B-B14F-4D97-AF65-F5344CB8AC3E}">
        <p14:creationId xmlns:p14="http://schemas.microsoft.com/office/powerpoint/2010/main" val="205246664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r>
              <a:rPr lang="pt-BR" sz="1400" dirty="0"/>
              <a:t>O </a:t>
            </a:r>
            <a:r>
              <a:rPr lang="pt-BR" sz="1400" b="1" dirty="0"/>
              <a:t>empreendedor</a:t>
            </a:r>
            <a:r>
              <a:rPr lang="pt-BR" sz="1400" dirty="0"/>
              <a:t> e o </a:t>
            </a:r>
            <a:r>
              <a:rPr lang="pt-BR" sz="1400" b="1" dirty="0"/>
              <a:t>intraempreendedor</a:t>
            </a:r>
            <a:r>
              <a:rPr lang="pt-BR" sz="1400" dirty="0"/>
              <a:t> têm o objetivo fazer a diferença, revolucionar e enxergar o futuro como ninguém. </a:t>
            </a:r>
            <a:endParaRPr lang="pt-BR" sz="1400" dirty="0" smtClean="0"/>
          </a:p>
          <a:p>
            <a:pPr fontAlgn="base"/>
            <a:endParaRPr lang="pt-BR" sz="1400" dirty="0"/>
          </a:p>
          <a:p>
            <a:pPr fontAlgn="base"/>
            <a:r>
              <a:rPr lang="pt-BR" sz="1400" dirty="0" smtClean="0"/>
              <a:t>Todavia</a:t>
            </a:r>
            <a:r>
              <a:rPr lang="pt-BR" sz="1400" dirty="0"/>
              <a:t>, o segundo está dentro de uma empresa e executa mudanças e inovações em produtos e serviços, maximizando a lucratividade da organização</a:t>
            </a:r>
            <a:r>
              <a:rPr lang="pt-BR" sz="1400" dirty="0" smtClean="0"/>
              <a:t>.</a:t>
            </a:r>
          </a:p>
          <a:p>
            <a:pPr fontAlgn="base"/>
            <a:endParaRPr lang="pt-BR" sz="1400" dirty="0"/>
          </a:p>
          <a:p>
            <a:pPr fontAlgn="base"/>
            <a:r>
              <a:rPr lang="pt-BR" sz="1400" dirty="0"/>
              <a:t>No caso do empreendedor, temos o perfil daquele que cria o seu próprio negócio, buscando se diferenciar dos produtos e serviços já existentes, trazendo novidades e benefícios para a sociedade e, consequentemente, lucro para a sua empresa. </a:t>
            </a:r>
            <a:endParaRPr lang="pt-BR" sz="1400" dirty="0" smtClean="0"/>
          </a:p>
          <a:p>
            <a:pPr fontAlgn="base"/>
            <a:endParaRPr lang="pt-BR" sz="1400" dirty="0"/>
          </a:p>
          <a:p>
            <a:pPr fontAlgn="base"/>
            <a:r>
              <a:rPr lang="pt-BR" sz="1400" dirty="0" smtClean="0"/>
              <a:t>Para </a:t>
            </a:r>
            <a:r>
              <a:rPr lang="pt-BR" sz="1400" dirty="0"/>
              <a:t>isso, ele detecta uma oportunidade e cria, correndo riscos que devem ser calculados. </a:t>
            </a:r>
            <a:endParaRPr lang="pt-BR" sz="1400" dirty="0" smtClean="0"/>
          </a:p>
          <a:p>
            <a:pPr fontAlgn="base"/>
            <a:endParaRPr lang="pt-BR" sz="1400" dirty="0"/>
          </a:p>
          <a:p>
            <a:pPr fontAlgn="base"/>
            <a:r>
              <a:rPr lang="pt-BR" sz="1400" dirty="0" smtClean="0"/>
              <a:t>Na </a:t>
            </a:r>
            <a:r>
              <a:rPr lang="pt-BR" sz="1400" dirty="0"/>
              <a:t>verdade, o empreendedor corre riscos para conseguir realizar seus sonhos e atingir seus objetivos. </a:t>
            </a:r>
            <a:endParaRPr lang="pt-BR" sz="1400" dirty="0" smtClean="0"/>
          </a:p>
          <a:p>
            <a:pPr fontAlgn="base"/>
            <a:endParaRPr lang="pt-BR" sz="1400" dirty="0"/>
          </a:p>
          <a:p>
            <a:pPr fontAlgn="base"/>
            <a:r>
              <a:rPr lang="pt-BR" sz="1400" dirty="0" smtClean="0"/>
              <a:t>Desta </a:t>
            </a:r>
            <a:r>
              <a:rPr lang="pt-BR" sz="1400" dirty="0"/>
              <a:t>forma, é possível identificar facilmente um empreendedor quando identificamos algumas características, pensadas pelo estudioso Dornelas em seu livro </a:t>
            </a:r>
            <a:r>
              <a:rPr lang="pt-BR" sz="1400" i="1" dirty="0"/>
              <a:t>Empreendedorismo</a:t>
            </a:r>
            <a:r>
              <a:rPr lang="pt-BR" sz="1400" dirty="0"/>
              <a:t>: </a:t>
            </a:r>
            <a:r>
              <a:rPr lang="pt-BR" sz="1400" i="1" dirty="0"/>
              <a:t>transformando ideias em negócios</a:t>
            </a:r>
            <a:r>
              <a:rPr lang="pt-BR" sz="1400" dirty="0"/>
              <a:t>, publicado em 2016: </a:t>
            </a:r>
            <a:endParaRPr lang="pt-BR" sz="1400" dirty="0" smtClean="0"/>
          </a:p>
          <a:p>
            <a:pPr fontAlgn="base"/>
            <a:endParaRPr lang="pt-BR" sz="1400" dirty="0"/>
          </a:p>
          <a:p>
            <a:pPr fontAlgn="base"/>
            <a:r>
              <a:rPr lang="pt-BR" sz="1400" dirty="0"/>
              <a:t>Tem iniciativa para criar um novo negócio e paixão pelo que faz;</a:t>
            </a:r>
          </a:p>
          <a:p>
            <a:pPr fontAlgn="base"/>
            <a:endParaRPr lang="pt-BR" sz="1400" dirty="0"/>
          </a:p>
          <a:p>
            <a:pPr fontAlgn="base"/>
            <a:r>
              <a:rPr lang="pt-BR" sz="1400" dirty="0"/>
              <a:t>Utiliza os recursos disponíveis de forma criativa, transformando o ambiente social e econômico no qual vive;</a:t>
            </a:r>
          </a:p>
          <a:p>
            <a:pPr fontAlgn="base"/>
            <a:endParaRPr lang="pt-BR" sz="1400" dirty="0"/>
          </a:p>
          <a:p>
            <a:pPr fontAlgn="base"/>
            <a:r>
              <a:rPr lang="pt-BR" sz="1400" dirty="0"/>
              <a:t>Aceita assumir os riscos calculados e a possibilidade de fracassar.</a:t>
            </a:r>
          </a:p>
        </p:txBody>
      </p:sp>
      <p:grpSp>
        <p:nvGrpSpPr>
          <p:cNvPr id="6" name="Grupo 5"/>
          <p:cNvGrpSpPr/>
          <p:nvPr/>
        </p:nvGrpSpPr>
        <p:grpSpPr>
          <a:xfrm>
            <a:off x="6348841" y="1532888"/>
            <a:ext cx="450850" cy="8028624"/>
            <a:chOff x="6348841" y="1532888"/>
            <a:chExt cx="450850" cy="8028624"/>
          </a:xfrm>
        </p:grpSpPr>
        <p:sp>
          <p:nvSpPr>
            <p:cNvPr id="22" name="Retângulo de cantos arredondados 21"/>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                   Diferenças </a:t>
              </a:r>
              <a:r>
                <a:rPr lang="pt-BR" dirty="0"/>
                <a:t>entre o empreendedor e o intraempreendedor</a:t>
              </a:r>
            </a:p>
          </p:txBody>
        </p:sp>
        <p:pic>
          <p:nvPicPr>
            <p:cNvPr id="23" name="Imagem 22"/>
            <p:cNvPicPr>
              <a:picLocks noChangeAspect="1"/>
            </p:cNvPicPr>
            <p:nvPr/>
          </p:nvPicPr>
          <p:blipFill>
            <a:blip r:embed="rId5"/>
            <a:stretch>
              <a:fillRect/>
            </a:stretch>
          </p:blipFill>
          <p:spPr>
            <a:xfrm rot="5400000">
              <a:off x="6010271" y="1978961"/>
              <a:ext cx="1123541" cy="422103"/>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0" name="Título 1"/>
          <p:cNvSpPr txBox="1">
            <a:spLocks/>
          </p:cNvSpPr>
          <p:nvPr/>
        </p:nvSpPr>
        <p:spPr>
          <a:xfrm>
            <a:off x="1484784" y="0"/>
            <a:ext cx="3944480"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dirty="0"/>
              <a:t>Empreendedorismo</a:t>
            </a:r>
            <a:endParaRPr lang="pt-BR" sz="3600" dirty="0"/>
          </a:p>
        </p:txBody>
      </p:sp>
      <p:grpSp>
        <p:nvGrpSpPr>
          <p:cNvPr id="2" name="Grupo 1"/>
          <p:cNvGrpSpPr/>
          <p:nvPr/>
        </p:nvGrpSpPr>
        <p:grpSpPr>
          <a:xfrm>
            <a:off x="303101" y="1051243"/>
            <a:ext cx="5699347" cy="380115"/>
            <a:chOff x="303101" y="1051243"/>
            <a:chExt cx="5699347" cy="380115"/>
          </a:xfrm>
        </p:grpSpPr>
        <p:sp>
          <p:nvSpPr>
            <p:cNvPr id="21" name="Retângulo de cantos arredondados 20"/>
            <p:cNvSpPr/>
            <p:nvPr/>
          </p:nvSpPr>
          <p:spPr>
            <a:xfrm>
              <a:off x="303101" y="1059557"/>
              <a:ext cx="5699347"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24" name="Retângulo de cantos arredondados 23"/>
            <p:cNvSpPr/>
            <p:nvPr/>
          </p:nvSpPr>
          <p:spPr>
            <a:xfrm>
              <a:off x="895350" y="1051243"/>
              <a:ext cx="5045345"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dirty="0"/>
                <a:t>Diferenças entre o empreendedor e o intraempreendedor</a:t>
              </a:r>
            </a:p>
          </p:txBody>
        </p:sp>
        <p:pic>
          <p:nvPicPr>
            <p:cNvPr id="25" name="Imagem 24"/>
            <p:cNvPicPr>
              <a:picLocks noChangeAspect="1"/>
            </p:cNvPicPr>
            <p:nvPr/>
          </p:nvPicPr>
          <p:blipFill>
            <a:blip r:embed="rId6"/>
            <a:stretch>
              <a:fillRect/>
            </a:stretch>
          </p:blipFill>
          <p:spPr>
            <a:xfrm>
              <a:off x="359837" y="1064975"/>
              <a:ext cx="494678" cy="358069"/>
            </a:xfrm>
            <a:prstGeom prst="rect">
              <a:avLst/>
            </a:prstGeom>
          </p:spPr>
        </p:pic>
      </p:grpSp>
    </p:spTree>
    <p:extLst>
      <p:ext uri="{BB962C8B-B14F-4D97-AF65-F5344CB8AC3E}">
        <p14:creationId xmlns:p14="http://schemas.microsoft.com/office/powerpoint/2010/main" val="130471128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r>
              <a:rPr lang="pt-BR" sz="1400" dirty="0"/>
              <a:t>O empreendedor deve estar alinhado a todas as funções que demandam a criação de um novo negócio. </a:t>
            </a:r>
            <a:endParaRPr lang="pt-BR" sz="1400" dirty="0" smtClean="0"/>
          </a:p>
          <a:p>
            <a:pPr fontAlgn="base"/>
            <a:endParaRPr lang="pt-BR" sz="1400" dirty="0"/>
          </a:p>
          <a:p>
            <a:pPr fontAlgn="base"/>
            <a:r>
              <a:rPr lang="pt-BR" sz="1400" dirty="0"/>
              <a:t>Além disso, também existe o </a:t>
            </a:r>
            <a:r>
              <a:rPr lang="pt-BR" sz="1400" b="1" dirty="0"/>
              <a:t>empreendedor revolucionário</a:t>
            </a:r>
            <a:r>
              <a:rPr lang="pt-BR" sz="1400" dirty="0"/>
              <a:t>, que é aquele que cria novos mercados, como foi o caso de Bill Gates, criador da Microsoft. Entretanto, a maioria dos empreendedores empreendem em negócios já existentes, proporcionando êxito e sucesso</a:t>
            </a:r>
            <a:r>
              <a:rPr lang="pt-BR" sz="1400" dirty="0" smtClean="0"/>
              <a:t>.</a:t>
            </a:r>
          </a:p>
          <a:p>
            <a:pPr fontAlgn="base"/>
            <a:endParaRPr lang="pt-BR" sz="1400" dirty="0"/>
          </a:p>
          <a:p>
            <a:pPr fontAlgn="base"/>
            <a:r>
              <a:rPr lang="pt-BR" sz="1400" dirty="0"/>
              <a:t>O Doutor Janguiê Diniz nos chama a atenção para uma característica importante do espírito empreendedor e defende que pessoas que empreendem vivem sempre no futuro, usando o presente como ferramenta para o seu futuro. </a:t>
            </a:r>
            <a:endParaRPr lang="pt-BR" sz="1400" dirty="0" smtClean="0"/>
          </a:p>
          <a:p>
            <a:pPr fontAlgn="base"/>
            <a:endParaRPr lang="pt-BR" sz="1400" dirty="0"/>
          </a:p>
          <a:p>
            <a:pPr fontAlgn="base"/>
            <a:r>
              <a:rPr lang="pt-BR" sz="1400" dirty="0" smtClean="0"/>
              <a:t>Essa </a:t>
            </a:r>
            <a:r>
              <a:rPr lang="pt-BR" sz="1400" dirty="0"/>
              <a:t>afirmação nos leva a pensar como a visão de negócios é importante, pois ela direciona a empresa até onde o empreendedor deseja chegar</a:t>
            </a:r>
            <a:r>
              <a:rPr lang="pt-BR" sz="1400" dirty="0" smtClean="0"/>
              <a:t>.</a:t>
            </a:r>
          </a:p>
          <a:p>
            <a:pPr fontAlgn="base"/>
            <a:endParaRPr lang="pt-BR" sz="1400" dirty="0"/>
          </a:p>
          <a:p>
            <a:pPr fontAlgn="base"/>
            <a:r>
              <a:rPr lang="pt-BR" sz="1400" dirty="0"/>
              <a:t>Desse modo, o empreendedor acompanha atentamente as tendências e os ciclos de negócios no ambiente macroeconômico, prevendo ciclos favoráveis e minimizando as surpresas, permanecendo conectado às fontes de relacionamentos diretos e indiretos no seu ramo de negócios</a:t>
            </a:r>
            <a:r>
              <a:rPr lang="pt-BR" sz="1400" dirty="0" smtClean="0"/>
              <a:t>.</a:t>
            </a:r>
          </a:p>
          <a:p>
            <a:pPr fontAlgn="base"/>
            <a:endParaRPr lang="pt-BR" sz="1400" dirty="0"/>
          </a:p>
          <a:p>
            <a:pPr fontAlgn="base"/>
            <a:r>
              <a:rPr lang="pt-BR" sz="1400" dirty="0"/>
              <a:t>Em uma de suas aulas sobre empreendedorismo, o Doutor Janguiê Diniz  menciona Pinchot III, que fala que o </a:t>
            </a:r>
            <a:r>
              <a:rPr lang="pt-BR" sz="1400" b="1" dirty="0"/>
              <a:t>intraempreendedorismo</a:t>
            </a:r>
            <a:r>
              <a:rPr lang="pt-BR" sz="1400" dirty="0"/>
              <a:t> está relacionado ao </a:t>
            </a:r>
            <a:r>
              <a:rPr lang="pt-BR" sz="1400" b="1" dirty="0"/>
              <a:t>ambiente interno da instituição</a:t>
            </a:r>
            <a:r>
              <a:rPr lang="pt-BR" sz="1400" dirty="0"/>
              <a:t> e busca desenvolver, de forma criativa e inovadora, produtos, serviços, técnicas e estratégias para a organização, cujo foco é a melhoria contínua, competitividade, melhor performance, a busca pelo crescimento e a sustentabilidade.</a:t>
            </a:r>
          </a:p>
        </p:txBody>
      </p:sp>
      <p:grpSp>
        <p:nvGrpSpPr>
          <p:cNvPr id="6" name="Grupo 5"/>
          <p:cNvGrpSpPr/>
          <p:nvPr/>
        </p:nvGrpSpPr>
        <p:grpSpPr>
          <a:xfrm>
            <a:off x="6348841" y="1532888"/>
            <a:ext cx="450850" cy="8028624"/>
            <a:chOff x="6348841" y="1532888"/>
            <a:chExt cx="450850" cy="8028624"/>
          </a:xfrm>
        </p:grpSpPr>
        <p:sp>
          <p:nvSpPr>
            <p:cNvPr id="22" name="Retângulo de cantos arredondados 21"/>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                   Diferenças </a:t>
              </a:r>
              <a:r>
                <a:rPr lang="pt-BR" dirty="0"/>
                <a:t>entre o empreendedor e o intraempreendedor</a:t>
              </a:r>
            </a:p>
          </p:txBody>
        </p:sp>
        <p:pic>
          <p:nvPicPr>
            <p:cNvPr id="23" name="Imagem 22"/>
            <p:cNvPicPr>
              <a:picLocks noChangeAspect="1"/>
            </p:cNvPicPr>
            <p:nvPr/>
          </p:nvPicPr>
          <p:blipFill>
            <a:blip r:embed="rId5"/>
            <a:stretch>
              <a:fillRect/>
            </a:stretch>
          </p:blipFill>
          <p:spPr>
            <a:xfrm rot="5400000">
              <a:off x="6010271" y="1978961"/>
              <a:ext cx="1123541" cy="422103"/>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0" name="Título 1"/>
          <p:cNvSpPr txBox="1">
            <a:spLocks/>
          </p:cNvSpPr>
          <p:nvPr/>
        </p:nvSpPr>
        <p:spPr>
          <a:xfrm>
            <a:off x="1484784" y="0"/>
            <a:ext cx="3944480"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dirty="0"/>
              <a:t>Empreendedorismo</a:t>
            </a:r>
            <a:endParaRPr lang="pt-BR" sz="3600" dirty="0"/>
          </a:p>
        </p:txBody>
      </p:sp>
      <p:grpSp>
        <p:nvGrpSpPr>
          <p:cNvPr id="2" name="Grupo 1"/>
          <p:cNvGrpSpPr/>
          <p:nvPr/>
        </p:nvGrpSpPr>
        <p:grpSpPr>
          <a:xfrm>
            <a:off x="303101" y="1051243"/>
            <a:ext cx="5699347" cy="380115"/>
            <a:chOff x="303101" y="1051243"/>
            <a:chExt cx="5699347" cy="380115"/>
          </a:xfrm>
        </p:grpSpPr>
        <p:sp>
          <p:nvSpPr>
            <p:cNvPr id="21" name="Retângulo de cantos arredondados 20"/>
            <p:cNvSpPr/>
            <p:nvPr/>
          </p:nvSpPr>
          <p:spPr>
            <a:xfrm>
              <a:off x="303101" y="1059557"/>
              <a:ext cx="5699347"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24" name="Retângulo de cantos arredondados 23"/>
            <p:cNvSpPr/>
            <p:nvPr/>
          </p:nvSpPr>
          <p:spPr>
            <a:xfrm>
              <a:off x="895350" y="1051243"/>
              <a:ext cx="5045345"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dirty="0"/>
                <a:t>Diferenças entre o empreendedor e o intraempreendedor</a:t>
              </a:r>
            </a:p>
          </p:txBody>
        </p:sp>
        <p:pic>
          <p:nvPicPr>
            <p:cNvPr id="25" name="Imagem 24"/>
            <p:cNvPicPr>
              <a:picLocks noChangeAspect="1"/>
            </p:cNvPicPr>
            <p:nvPr/>
          </p:nvPicPr>
          <p:blipFill>
            <a:blip r:embed="rId6"/>
            <a:stretch>
              <a:fillRect/>
            </a:stretch>
          </p:blipFill>
          <p:spPr>
            <a:xfrm>
              <a:off x="359837" y="1064975"/>
              <a:ext cx="494678" cy="358069"/>
            </a:xfrm>
            <a:prstGeom prst="rect">
              <a:avLst/>
            </a:prstGeom>
          </p:spPr>
        </p:pic>
      </p:grpSp>
    </p:spTree>
    <p:extLst>
      <p:ext uri="{BB962C8B-B14F-4D97-AF65-F5344CB8AC3E}">
        <p14:creationId xmlns:p14="http://schemas.microsoft.com/office/powerpoint/2010/main" val="4754524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ítulo 1"/>
          <p:cNvSpPr txBox="1">
            <a:spLocks/>
          </p:cNvSpPr>
          <p:nvPr/>
        </p:nvSpPr>
        <p:spPr>
          <a:xfrm>
            <a:off x="428604" y="1023910"/>
            <a:ext cx="6286544" cy="8358246"/>
          </a:xfrm>
          <a:prstGeom prst="rect">
            <a:avLst/>
          </a:prstGeom>
        </p:spPr>
        <p:txBody>
          <a:bodyPr vert="horz" lIns="91440" tIns="45720" rIns="91440" bIns="45720" rtlCol="0" anchor="t" anchorCtr="0">
            <a:noAutofit/>
          </a:bodyPr>
          <a:lstStyle/>
          <a:p>
            <a:pPr marL="0" marR="0" lvl="0" indent="0" defTabSz="914400" rtl="0" eaLnBrk="1" fontAlgn="auto" latinLnBrk="0" hangingPunct="1">
              <a:lnSpc>
                <a:spcPct val="100000"/>
              </a:lnSpc>
              <a:spcBef>
                <a:spcPct val="0"/>
              </a:spcBef>
              <a:spcAft>
                <a:spcPts val="0"/>
              </a:spcAft>
              <a:buClrTx/>
              <a:buSzTx/>
              <a:buFontTx/>
              <a:buNone/>
              <a:tabLst/>
              <a:defRPr/>
            </a:pPr>
            <a:endParaRPr lang="pt-BR" sz="2800" dirty="0" smtClean="0">
              <a:latin typeface="+mj-lt"/>
              <a:ea typeface="+mj-ea"/>
              <a:cs typeface="+mj-cs"/>
            </a:endParaRPr>
          </a:p>
          <a:p>
            <a:pPr marL="0" marR="0" lvl="0" indent="0" algn="r" defTabSz="914400" rtl="0" eaLnBrk="1" fontAlgn="auto" latinLnBrk="0" hangingPunct="1">
              <a:lnSpc>
                <a:spcPct val="100000"/>
              </a:lnSpc>
              <a:spcBef>
                <a:spcPct val="0"/>
              </a:spcBef>
              <a:spcAft>
                <a:spcPts val="0"/>
              </a:spcAft>
              <a:buClrTx/>
              <a:buSzTx/>
              <a:buFontTx/>
              <a:buNone/>
              <a:tabLst/>
              <a:defRPr/>
            </a:pPr>
            <a:r>
              <a:rPr lang="pt-BR" sz="2800" dirty="0" smtClean="0">
                <a:latin typeface="+mj-lt"/>
                <a:ea typeface="+mj-ea"/>
                <a:cs typeface="+mj-cs"/>
              </a:rPr>
              <a:t>                                                                 </a:t>
            </a:r>
          </a:p>
          <a:p>
            <a:pPr marL="0" marR="0" lvl="0" indent="0" algn="r" defTabSz="914400" rtl="0" eaLnBrk="1" fontAlgn="auto" latinLnBrk="0" hangingPunct="1">
              <a:lnSpc>
                <a:spcPct val="100000"/>
              </a:lnSpc>
              <a:spcBef>
                <a:spcPct val="0"/>
              </a:spcBef>
              <a:spcAft>
                <a:spcPts val="0"/>
              </a:spcAft>
              <a:buClrTx/>
              <a:buSzTx/>
              <a:buFontTx/>
              <a:buNone/>
              <a:tabLst/>
              <a:defRPr/>
            </a:pPr>
            <a:endParaRPr lang="pt-BR" sz="2800" dirty="0" smtClean="0">
              <a:latin typeface="+mj-lt"/>
              <a:ea typeface="+mj-ea"/>
              <a:cs typeface="+mj-cs"/>
            </a:endParaRPr>
          </a:p>
          <a:p>
            <a:pPr marL="0" marR="0" lvl="0" indent="0" algn="r" defTabSz="914400" rtl="0" eaLnBrk="1" fontAlgn="auto" latinLnBrk="0" hangingPunct="1">
              <a:lnSpc>
                <a:spcPct val="100000"/>
              </a:lnSpc>
              <a:spcBef>
                <a:spcPct val="0"/>
              </a:spcBef>
              <a:spcAft>
                <a:spcPts val="0"/>
              </a:spcAft>
              <a:buClrTx/>
              <a:buSzTx/>
              <a:buFontTx/>
              <a:buNone/>
              <a:tabLst/>
              <a:defRPr/>
            </a:pPr>
            <a:endParaRPr lang="pt-BR" sz="2800" dirty="0" smtClean="0">
              <a:latin typeface="+mj-lt"/>
              <a:ea typeface="+mj-ea"/>
              <a:cs typeface="+mj-cs"/>
            </a:endParaRPr>
          </a:p>
          <a:p>
            <a:pPr marL="0" marR="0" lvl="0" indent="0" algn="r" defTabSz="914400" rtl="0" eaLnBrk="1" fontAlgn="auto" latinLnBrk="0" hangingPunct="1">
              <a:lnSpc>
                <a:spcPct val="100000"/>
              </a:lnSpc>
              <a:spcBef>
                <a:spcPct val="0"/>
              </a:spcBef>
              <a:spcAft>
                <a:spcPts val="0"/>
              </a:spcAft>
              <a:buClrTx/>
              <a:buSzTx/>
              <a:buFontTx/>
              <a:buNone/>
              <a:tabLst/>
              <a:defRPr/>
            </a:pPr>
            <a:endParaRPr lang="pt-BR" sz="2800" dirty="0" smtClean="0">
              <a:latin typeface="+mj-lt"/>
              <a:ea typeface="+mj-ea"/>
              <a:cs typeface="+mj-cs"/>
            </a:endParaRPr>
          </a:p>
          <a:p>
            <a:pPr marL="0" marR="0" lvl="0" indent="0" algn="r" defTabSz="914400" rtl="0" eaLnBrk="1" fontAlgn="auto" latinLnBrk="0" hangingPunct="1">
              <a:lnSpc>
                <a:spcPct val="100000"/>
              </a:lnSpc>
              <a:spcBef>
                <a:spcPct val="0"/>
              </a:spcBef>
              <a:spcAft>
                <a:spcPts val="0"/>
              </a:spcAft>
              <a:buClrTx/>
              <a:buSzTx/>
              <a:buFontTx/>
              <a:buNone/>
              <a:tabLst/>
              <a:defRPr/>
            </a:pPr>
            <a:endParaRPr lang="pt-BR" sz="2800" dirty="0" smtClean="0">
              <a:latin typeface="+mj-lt"/>
              <a:ea typeface="+mj-ea"/>
              <a:cs typeface="+mj-cs"/>
            </a:endParaRPr>
          </a:p>
          <a:p>
            <a:pPr marL="0" marR="0" lvl="0" indent="0" algn="r" defTabSz="914400" rtl="0" eaLnBrk="1" fontAlgn="auto" latinLnBrk="0" hangingPunct="1">
              <a:lnSpc>
                <a:spcPct val="100000"/>
              </a:lnSpc>
              <a:spcBef>
                <a:spcPct val="0"/>
              </a:spcBef>
              <a:spcAft>
                <a:spcPts val="0"/>
              </a:spcAft>
              <a:buClrTx/>
              <a:buSzTx/>
              <a:buFontTx/>
              <a:buNone/>
              <a:tabLst/>
              <a:defRPr/>
            </a:pPr>
            <a:endParaRPr lang="pt-BR" sz="2800" dirty="0" smtClean="0">
              <a:latin typeface="+mj-lt"/>
              <a:ea typeface="+mj-ea"/>
              <a:cs typeface="+mj-cs"/>
            </a:endParaRPr>
          </a:p>
          <a:p>
            <a:pPr marL="0" marR="0" lvl="0" indent="0" algn="r" defTabSz="914400" rtl="0" eaLnBrk="1" fontAlgn="auto" latinLnBrk="0" hangingPunct="1">
              <a:lnSpc>
                <a:spcPct val="100000"/>
              </a:lnSpc>
              <a:spcBef>
                <a:spcPct val="0"/>
              </a:spcBef>
              <a:spcAft>
                <a:spcPts val="0"/>
              </a:spcAft>
              <a:buClrTx/>
              <a:buSzTx/>
              <a:buFontTx/>
              <a:buNone/>
              <a:tabLst/>
              <a:defRPr/>
            </a:pPr>
            <a:endParaRPr lang="pt-BR" sz="2800" dirty="0" smtClean="0">
              <a:latin typeface="+mj-lt"/>
              <a:ea typeface="+mj-ea"/>
              <a:cs typeface="+mj-cs"/>
            </a:endParaRPr>
          </a:p>
          <a:p>
            <a:pPr marL="0" marR="0" lvl="0" indent="0" algn="r" defTabSz="914400" rtl="0" eaLnBrk="1" fontAlgn="auto" latinLnBrk="0" hangingPunct="1">
              <a:lnSpc>
                <a:spcPct val="100000"/>
              </a:lnSpc>
              <a:spcBef>
                <a:spcPct val="0"/>
              </a:spcBef>
              <a:spcAft>
                <a:spcPts val="0"/>
              </a:spcAft>
              <a:buClrTx/>
              <a:buSzTx/>
              <a:buFontTx/>
              <a:buNone/>
              <a:tabLst/>
              <a:defRPr/>
            </a:pPr>
            <a:endParaRPr lang="pt-BR" sz="2800" dirty="0" smtClean="0">
              <a:latin typeface="+mj-lt"/>
              <a:ea typeface="+mj-ea"/>
              <a:cs typeface="+mj-cs"/>
            </a:endParaRPr>
          </a:p>
          <a:p>
            <a:pPr marL="0" marR="0" lvl="0" indent="0" algn="r" defTabSz="914400" rtl="0" eaLnBrk="1" fontAlgn="auto" latinLnBrk="0" hangingPunct="1">
              <a:lnSpc>
                <a:spcPct val="100000"/>
              </a:lnSpc>
              <a:spcBef>
                <a:spcPct val="0"/>
              </a:spcBef>
              <a:spcAft>
                <a:spcPts val="0"/>
              </a:spcAft>
              <a:buClrTx/>
              <a:buSzTx/>
              <a:buFontTx/>
              <a:buNone/>
              <a:tabLst/>
              <a:defRPr/>
            </a:pPr>
            <a:endParaRPr lang="pt-BR" sz="2800" dirty="0" smtClean="0">
              <a:latin typeface="+mj-lt"/>
              <a:ea typeface="+mj-ea"/>
              <a:cs typeface="+mj-cs"/>
            </a:endParaRPr>
          </a:p>
          <a:p>
            <a:pPr marL="0" marR="0" lvl="0" indent="0" algn="r" defTabSz="914400" rtl="0" eaLnBrk="1" fontAlgn="auto" latinLnBrk="0" hangingPunct="1">
              <a:lnSpc>
                <a:spcPct val="100000"/>
              </a:lnSpc>
              <a:spcBef>
                <a:spcPct val="0"/>
              </a:spcBef>
              <a:spcAft>
                <a:spcPts val="0"/>
              </a:spcAft>
              <a:buClrTx/>
              <a:buSzTx/>
              <a:buFontTx/>
              <a:buNone/>
              <a:tabLst/>
              <a:defRPr/>
            </a:pPr>
            <a:r>
              <a:rPr lang="pt-BR" sz="2800" dirty="0" smtClean="0">
                <a:latin typeface="+mj-lt"/>
                <a:ea typeface="+mj-ea"/>
                <a:cs typeface="+mj-cs"/>
              </a:rPr>
              <a:t>Autores</a:t>
            </a:r>
          </a:p>
          <a:p>
            <a:pPr>
              <a:spcBef>
                <a:spcPct val="0"/>
              </a:spcBef>
              <a:defRPr/>
            </a:pPr>
            <a:r>
              <a:rPr kumimoji="0" lang="pt-BR" sz="2800" b="0" i="0" u="none" strike="noStrike" kern="1200" cap="none" spc="0" normalizeH="0" baseline="0" noProof="0" dirty="0" smtClean="0">
                <a:ln>
                  <a:noFill/>
                </a:ln>
                <a:solidFill>
                  <a:schemeClr val="tx1"/>
                </a:solidFill>
                <a:effectLst/>
                <a:uLnTx/>
                <a:uFillTx/>
                <a:latin typeface="+mj-lt"/>
                <a:ea typeface="+mj-ea"/>
                <a:cs typeface="+mj-cs"/>
              </a:rPr>
              <a:t>                          </a:t>
            </a:r>
          </a:p>
          <a:p>
            <a:pPr>
              <a:spcBef>
                <a:spcPct val="0"/>
              </a:spcBef>
              <a:defRPr/>
            </a:pPr>
            <a:r>
              <a:rPr lang="pt-BR" sz="2800" dirty="0">
                <a:latin typeface="+mj-lt"/>
                <a:ea typeface="+mj-ea"/>
                <a:cs typeface="+mj-cs"/>
              </a:rPr>
              <a:t> </a:t>
            </a:r>
            <a:r>
              <a:rPr lang="pt-BR" sz="2800" dirty="0" smtClean="0">
                <a:latin typeface="+mj-lt"/>
                <a:ea typeface="+mj-ea"/>
                <a:cs typeface="+mj-cs"/>
              </a:rPr>
              <a:t>                               </a:t>
            </a:r>
            <a:r>
              <a:rPr kumimoji="0" lang="pt-BR" sz="2400" b="1" i="0" u="none" strike="noStrike" kern="1200" cap="none" spc="0" normalizeH="0" baseline="0" noProof="0" dirty="0" smtClean="0">
                <a:ln>
                  <a:noFill/>
                </a:ln>
                <a:solidFill>
                  <a:schemeClr val="tx1"/>
                </a:solidFill>
                <a:effectLst/>
                <a:uLnTx/>
                <a:uFillTx/>
                <a:latin typeface="+mj-lt"/>
                <a:ea typeface="+mj-ea"/>
                <a:cs typeface="+mj-cs"/>
              </a:rPr>
              <a:t>Mariana Carvalho H</a:t>
            </a:r>
            <a:r>
              <a:rPr lang="pt-BR" sz="2400" b="1" dirty="0" smtClean="0">
                <a:latin typeface="+mj-lt"/>
              </a:rPr>
              <a:t>enrique</a:t>
            </a:r>
            <a:endParaRPr kumimoji="0" lang="pt-BR" sz="2400" b="1" i="0" u="none" strike="noStrike" kern="1200" cap="none" spc="0" normalizeH="0" baseline="0" noProof="0" dirty="0" smtClean="0">
              <a:ln>
                <a:noFill/>
              </a:ln>
              <a:solidFill>
                <a:schemeClr val="tx1"/>
              </a:solidFill>
              <a:effectLst/>
              <a:uLnTx/>
              <a:uFillTx/>
              <a:latin typeface="+mj-lt"/>
              <a:ea typeface="+mj-ea"/>
              <a:cs typeface="+mj-cs"/>
            </a:endParaRPr>
          </a:p>
          <a:p>
            <a:pPr marL="0" marR="0" lvl="0" indent="0" algn="r" defTabSz="914400" rtl="0" eaLnBrk="1" fontAlgn="auto" latinLnBrk="0" hangingPunct="1">
              <a:lnSpc>
                <a:spcPct val="100000"/>
              </a:lnSpc>
              <a:spcBef>
                <a:spcPct val="0"/>
              </a:spcBef>
              <a:spcAft>
                <a:spcPts val="0"/>
              </a:spcAft>
              <a:buClrTx/>
              <a:buSzTx/>
              <a:buFontTx/>
              <a:buNone/>
              <a:tabLst/>
              <a:defRPr/>
            </a:pPr>
            <a:r>
              <a:rPr kumimoji="0" lang="pt-BR" sz="2400" b="1" i="0" u="none" strike="noStrike" kern="1200" cap="none" spc="0" normalizeH="0" baseline="0" noProof="0" dirty="0" smtClean="0">
                <a:ln>
                  <a:noFill/>
                </a:ln>
                <a:solidFill>
                  <a:schemeClr val="tx1"/>
                </a:solidFill>
                <a:effectLst/>
                <a:uLnTx/>
                <a:uFillTx/>
                <a:latin typeface="+mj-lt"/>
                <a:ea typeface="+mj-ea"/>
                <a:cs typeface="+mj-cs"/>
              </a:rPr>
              <a:t>Cleilson </a:t>
            </a:r>
            <a:r>
              <a:rPr kumimoji="0" lang="pt-BR" sz="2400" b="1" i="0" u="none" strike="noStrike" kern="1200" cap="none" spc="0" normalizeH="0" noProof="0" dirty="0" smtClean="0">
                <a:ln>
                  <a:noFill/>
                </a:ln>
                <a:solidFill>
                  <a:schemeClr val="tx1"/>
                </a:solidFill>
                <a:effectLst/>
                <a:uLnTx/>
                <a:uFillTx/>
                <a:latin typeface="+mj-lt"/>
                <a:ea typeface="+mj-ea"/>
                <a:cs typeface="+mj-cs"/>
              </a:rPr>
              <a:t>Henrique de Araujo</a:t>
            </a:r>
            <a:endParaRPr kumimoji="0" lang="pt-BR" sz="2400" b="1" i="0" u="none" strike="noStrike" kern="1200" cap="none" spc="0" normalizeH="0" baseline="0" noProof="0" dirty="0">
              <a:ln>
                <a:noFill/>
              </a:ln>
              <a:solidFill>
                <a:schemeClr val="tx1"/>
              </a:solidFill>
              <a:effectLst/>
              <a:uLnTx/>
              <a:uFillTx/>
              <a:latin typeface="+mj-lt"/>
              <a:ea typeface="+mj-ea"/>
              <a:cs typeface="+mj-cs"/>
            </a:endParaRPr>
          </a:p>
        </p:txBody>
      </p:sp>
      <p:pic>
        <p:nvPicPr>
          <p:cNvPr id="14" name="Imagem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04989" y="7041232"/>
            <a:ext cx="2007971" cy="200797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7" name="Conector reto 16"/>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pic>
        <p:nvPicPr>
          <p:cNvPr id="18"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10" name="Cruz 9"/>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Cruz 10"/>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 name="Retângulo 11"/>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13" name="Retângulo 12"/>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pic>
        <p:nvPicPr>
          <p:cNvPr id="2" name="Imagem 1"/>
          <p:cNvPicPr>
            <a:picLocks noChangeAspect="1"/>
          </p:cNvPicPr>
          <p:nvPr/>
        </p:nvPicPr>
        <p:blipFill>
          <a:blip r:embed="rId5"/>
          <a:stretch>
            <a:fillRect/>
          </a:stretch>
        </p:blipFill>
        <p:spPr>
          <a:xfrm>
            <a:off x="4581128" y="5220545"/>
            <a:ext cx="696756" cy="678237"/>
          </a:xfrm>
          <a:prstGeom prst="rect">
            <a:avLst/>
          </a:prstGeom>
        </p:spPr>
      </p:pic>
      <p:sp>
        <p:nvSpPr>
          <p:cNvPr id="19" name="Título 1"/>
          <p:cNvSpPr txBox="1">
            <a:spLocks/>
          </p:cNvSpPr>
          <p:nvPr/>
        </p:nvSpPr>
        <p:spPr>
          <a:xfrm>
            <a:off x="1484784" y="0"/>
            <a:ext cx="3944480"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dirty="0"/>
              <a:t>Empreendedorismo</a:t>
            </a:r>
            <a:endParaRPr lang="pt-BR" sz="3600" dirty="0"/>
          </a:p>
        </p:txBody>
      </p:sp>
    </p:spTree>
    <p:extLst>
      <p:ext uri="{BB962C8B-B14F-4D97-AF65-F5344CB8AC3E}">
        <p14:creationId xmlns:p14="http://schemas.microsoft.com/office/powerpoint/2010/main" val="322253069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r>
              <a:rPr lang="pt-BR" sz="1400" dirty="0"/>
              <a:t>Dessa forma, intraempreendedorismo é a ação empreendedora interna na empresa. Os colaboradores que atuam para empreender dentro da organização são chamados de intraempreendedores e fazem parte do processo de empreendedorismo interno. </a:t>
            </a:r>
            <a:endParaRPr lang="pt-BR" sz="1400" dirty="0" smtClean="0"/>
          </a:p>
          <a:p>
            <a:pPr fontAlgn="base"/>
            <a:endParaRPr lang="pt-BR" sz="1400" dirty="0"/>
          </a:p>
          <a:p>
            <a:pPr fontAlgn="base"/>
            <a:r>
              <a:rPr lang="pt-BR" sz="1400" dirty="0" smtClean="0"/>
              <a:t>Atualmente</a:t>
            </a:r>
            <a:r>
              <a:rPr lang="pt-BR" sz="1400" dirty="0"/>
              <a:t>, é levado tanto em consideração a </a:t>
            </a:r>
            <a:r>
              <a:rPr lang="pt-BR" sz="1400" b="1" dirty="0"/>
              <a:t>manutenção do capital intelectual</a:t>
            </a:r>
            <a:r>
              <a:rPr lang="pt-BR" sz="1400" dirty="0"/>
              <a:t> nas organizações, pois este capital é base essencial para a sobrevivência da empresa, sustentabilidade e rentabilidade. </a:t>
            </a:r>
            <a:endParaRPr lang="pt-BR" sz="1400" dirty="0" smtClean="0"/>
          </a:p>
          <a:p>
            <a:pPr fontAlgn="base"/>
            <a:endParaRPr lang="pt-BR" sz="1400" dirty="0"/>
          </a:p>
          <a:p>
            <a:pPr fontAlgn="base"/>
            <a:r>
              <a:rPr lang="pt-BR" sz="1400" dirty="0" smtClean="0"/>
              <a:t>Com </a:t>
            </a:r>
            <a:r>
              <a:rPr lang="pt-BR" sz="1400" dirty="0"/>
              <a:t>ele, é possível o desenvolvimento de metodologias, produtos e serviços que tragam maior competitividade para a organização e, consequentemente, o aumento do </a:t>
            </a:r>
            <a:r>
              <a:rPr lang="pt-BR" sz="1400" i="1" dirty="0"/>
              <a:t>market share</a:t>
            </a:r>
            <a:r>
              <a:rPr lang="pt-BR" sz="1400" dirty="0"/>
              <a:t> (participação de mercado</a:t>
            </a:r>
            <a:r>
              <a:rPr lang="pt-BR" sz="1400" dirty="0" smtClean="0"/>
              <a:t>).</a:t>
            </a:r>
          </a:p>
          <a:p>
            <a:pPr fontAlgn="base"/>
            <a:endParaRPr lang="pt-BR" sz="1400" dirty="0"/>
          </a:p>
          <a:p>
            <a:pPr fontAlgn="base"/>
            <a:r>
              <a:rPr lang="pt-BR" sz="1400" dirty="0"/>
              <a:t>O Doutor Janguiê Diniz, afirma que o intraempreendedorismo é considerado uma modalidade do empreendedorismo</a:t>
            </a:r>
            <a:r>
              <a:rPr lang="pt-BR" sz="1400" dirty="0" smtClean="0"/>
              <a:t>.</a:t>
            </a:r>
          </a:p>
          <a:p>
            <a:pPr fontAlgn="base"/>
            <a:endParaRPr lang="pt-BR" sz="1400" dirty="0"/>
          </a:p>
          <a:p>
            <a:pPr fontAlgn="base"/>
            <a:r>
              <a:rPr lang="pt-BR" sz="1400" b="1" dirty="0"/>
              <a:t/>
            </a:r>
            <a:br>
              <a:rPr lang="pt-BR" sz="1400" b="1" dirty="0"/>
            </a:br>
            <a:r>
              <a:rPr lang="pt-BR" sz="1400" b="1" dirty="0"/>
              <a:t>Consiste numa atuação empreendedora dos colaboradores da empresa, realizada no ambiente interno da instituição de forma criativa e inovadora com o intuito de criar não apenas novos negócios, mas sobretudo outras atividades e orientações inovadoras, como desenvolvimento de novos produtos, serviços, tecnologias, técnicas administrativas, estratégias e posturas competitivas.</a:t>
            </a:r>
            <a:endParaRPr lang="pt-BR" sz="1400" dirty="0"/>
          </a:p>
          <a:p>
            <a:pPr fontAlgn="base"/>
            <a:r>
              <a:rPr lang="pt-BR" sz="1400" b="1" dirty="0"/>
              <a:t>Fonte</a:t>
            </a:r>
            <a:r>
              <a:rPr lang="pt-BR" sz="1400" dirty="0"/>
              <a:t>: DINIZ, sd.</a:t>
            </a:r>
          </a:p>
          <a:p>
            <a:pPr fontAlgn="base"/>
            <a:endParaRPr lang="pt-BR" sz="1400" dirty="0"/>
          </a:p>
        </p:txBody>
      </p:sp>
      <p:grpSp>
        <p:nvGrpSpPr>
          <p:cNvPr id="6" name="Grupo 5"/>
          <p:cNvGrpSpPr/>
          <p:nvPr/>
        </p:nvGrpSpPr>
        <p:grpSpPr>
          <a:xfrm>
            <a:off x="6348841" y="1532888"/>
            <a:ext cx="450850" cy="8028624"/>
            <a:chOff x="6348841" y="1532888"/>
            <a:chExt cx="450850" cy="8028624"/>
          </a:xfrm>
        </p:grpSpPr>
        <p:sp>
          <p:nvSpPr>
            <p:cNvPr id="22" name="Retângulo de cantos arredondados 21"/>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                   Diferenças </a:t>
              </a:r>
              <a:r>
                <a:rPr lang="pt-BR" dirty="0"/>
                <a:t>entre o empreendedor e o intraempreendedor</a:t>
              </a:r>
            </a:p>
          </p:txBody>
        </p:sp>
        <p:pic>
          <p:nvPicPr>
            <p:cNvPr id="23" name="Imagem 22"/>
            <p:cNvPicPr>
              <a:picLocks noChangeAspect="1"/>
            </p:cNvPicPr>
            <p:nvPr/>
          </p:nvPicPr>
          <p:blipFill>
            <a:blip r:embed="rId5"/>
            <a:stretch>
              <a:fillRect/>
            </a:stretch>
          </p:blipFill>
          <p:spPr>
            <a:xfrm rot="5400000">
              <a:off x="6010271" y="1978961"/>
              <a:ext cx="1123541" cy="422103"/>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0" name="Título 1"/>
          <p:cNvSpPr txBox="1">
            <a:spLocks/>
          </p:cNvSpPr>
          <p:nvPr/>
        </p:nvSpPr>
        <p:spPr>
          <a:xfrm>
            <a:off x="1484784" y="0"/>
            <a:ext cx="3944480"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dirty="0"/>
              <a:t>Empreendedorismo</a:t>
            </a:r>
            <a:endParaRPr lang="pt-BR" sz="3600" dirty="0"/>
          </a:p>
        </p:txBody>
      </p:sp>
      <p:grpSp>
        <p:nvGrpSpPr>
          <p:cNvPr id="2" name="Grupo 1"/>
          <p:cNvGrpSpPr/>
          <p:nvPr/>
        </p:nvGrpSpPr>
        <p:grpSpPr>
          <a:xfrm>
            <a:off x="303101" y="1051243"/>
            <a:ext cx="5699347" cy="380115"/>
            <a:chOff x="303101" y="1051243"/>
            <a:chExt cx="5699347" cy="380115"/>
          </a:xfrm>
        </p:grpSpPr>
        <p:sp>
          <p:nvSpPr>
            <p:cNvPr id="21" name="Retângulo de cantos arredondados 20"/>
            <p:cNvSpPr/>
            <p:nvPr/>
          </p:nvSpPr>
          <p:spPr>
            <a:xfrm>
              <a:off x="303101" y="1059557"/>
              <a:ext cx="5699347"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24" name="Retângulo de cantos arredondados 23"/>
            <p:cNvSpPr/>
            <p:nvPr/>
          </p:nvSpPr>
          <p:spPr>
            <a:xfrm>
              <a:off x="895350" y="1051243"/>
              <a:ext cx="5045345"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dirty="0"/>
                <a:t>Diferenças entre o empreendedor e o intraempreendedor</a:t>
              </a:r>
            </a:p>
          </p:txBody>
        </p:sp>
        <p:pic>
          <p:nvPicPr>
            <p:cNvPr id="25" name="Imagem 24"/>
            <p:cNvPicPr>
              <a:picLocks noChangeAspect="1"/>
            </p:cNvPicPr>
            <p:nvPr/>
          </p:nvPicPr>
          <p:blipFill>
            <a:blip r:embed="rId6"/>
            <a:stretch>
              <a:fillRect/>
            </a:stretch>
          </p:blipFill>
          <p:spPr>
            <a:xfrm>
              <a:off x="359837" y="1064975"/>
              <a:ext cx="494678" cy="358069"/>
            </a:xfrm>
            <a:prstGeom prst="rect">
              <a:avLst/>
            </a:prstGeom>
          </p:spPr>
        </p:pic>
      </p:grpSp>
    </p:spTree>
    <p:extLst>
      <p:ext uri="{BB962C8B-B14F-4D97-AF65-F5344CB8AC3E}">
        <p14:creationId xmlns:p14="http://schemas.microsoft.com/office/powerpoint/2010/main" val="31363411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r>
              <a:rPr lang="pt-BR" sz="1400" dirty="0"/>
              <a:t>Trata-se de uma </a:t>
            </a:r>
            <a:r>
              <a:rPr lang="pt-BR" sz="1400" b="1" dirty="0"/>
              <a:t>atuação proativa</a:t>
            </a:r>
            <a:r>
              <a:rPr lang="pt-BR" sz="1400" dirty="0"/>
              <a:t> que vem se tornando cada vez mais comum dentro das organizações que buscam pela competitividade. </a:t>
            </a:r>
            <a:endParaRPr lang="pt-BR" sz="1400" dirty="0" smtClean="0"/>
          </a:p>
          <a:p>
            <a:pPr fontAlgn="base"/>
            <a:endParaRPr lang="pt-BR" sz="1400" dirty="0"/>
          </a:p>
          <a:p>
            <a:pPr fontAlgn="base"/>
            <a:r>
              <a:rPr lang="pt-BR" sz="1400" dirty="0" smtClean="0"/>
              <a:t>Com </a:t>
            </a:r>
            <a:r>
              <a:rPr lang="pt-BR" sz="1400" dirty="0"/>
              <a:t>esse objetivo, as empresas permitem que seus colaboradores intraempreendedores tenham uma análise do cenário em que atuam e possam criar e desenvolver produtos e serviços que melhor respondam, de forma eficiente e rápida, às necessidades e demandas do mercado.</a:t>
            </a:r>
          </a:p>
          <a:p>
            <a:pPr fontAlgn="base"/>
            <a:r>
              <a:rPr lang="pt-BR" sz="1400" dirty="0"/>
              <a:t>Os intraempreendedores, por outro lado, não precisam se preocupar ou temer em apresentar suas ideias para seus superiores, pois a cultura da empresa empreendedora está voltada para a busca de </a:t>
            </a:r>
            <a:r>
              <a:rPr lang="pt-BR" sz="1400" b="1" dirty="0"/>
              <a:t>melhoria contínua</a:t>
            </a:r>
            <a:r>
              <a:rPr lang="pt-BR" sz="1400" dirty="0"/>
              <a:t> e, consequentemente, melhores negócios para a organização</a:t>
            </a:r>
            <a:r>
              <a:rPr lang="pt-BR" sz="1400" dirty="0" smtClean="0"/>
              <a:t>.</a:t>
            </a:r>
          </a:p>
          <a:p>
            <a:pPr fontAlgn="base"/>
            <a:endParaRPr lang="pt-BR" sz="1400" dirty="0"/>
          </a:p>
          <a:p>
            <a:pPr fontAlgn="base"/>
            <a:r>
              <a:rPr lang="pt-BR" sz="1400" dirty="0"/>
              <a:t>As características do intraempreendedor são as mesmas do empreendedor: </a:t>
            </a:r>
            <a:r>
              <a:rPr lang="pt-BR" sz="1400" b="1" dirty="0"/>
              <a:t>ousadia</a:t>
            </a:r>
            <a:r>
              <a:rPr lang="pt-BR" sz="1400" dirty="0"/>
              <a:t>, </a:t>
            </a:r>
            <a:r>
              <a:rPr lang="pt-BR" sz="1400" b="1" dirty="0"/>
              <a:t>atenção às </a:t>
            </a:r>
            <a:r>
              <a:rPr lang="pt-BR" sz="1400" b="1" dirty="0" smtClean="0"/>
              <a:t>novas ideias</a:t>
            </a:r>
            <a:r>
              <a:rPr lang="pt-BR" sz="1400" dirty="0" smtClean="0"/>
              <a:t>, </a:t>
            </a:r>
            <a:r>
              <a:rPr lang="pt-BR" sz="1400" b="1" dirty="0" smtClean="0"/>
              <a:t>criatividade</a:t>
            </a:r>
            <a:r>
              <a:rPr lang="pt-BR" sz="1400" dirty="0"/>
              <a:t>,</a:t>
            </a:r>
            <a:r>
              <a:rPr lang="pt-BR" sz="1400" b="1" dirty="0"/>
              <a:t> inovação</a:t>
            </a:r>
            <a:r>
              <a:rPr lang="pt-BR" sz="1400" dirty="0"/>
              <a:t>, </a:t>
            </a:r>
            <a:r>
              <a:rPr lang="pt-BR" sz="1400" b="1" dirty="0"/>
              <a:t>determinação</a:t>
            </a:r>
            <a:r>
              <a:rPr lang="pt-BR" sz="1400" dirty="0"/>
              <a:t>, </a:t>
            </a:r>
            <a:r>
              <a:rPr lang="pt-BR" sz="1400" b="1" dirty="0"/>
              <a:t>dedicação</a:t>
            </a:r>
            <a:r>
              <a:rPr lang="pt-BR" sz="1400" dirty="0"/>
              <a:t>, </a:t>
            </a:r>
            <a:r>
              <a:rPr lang="pt-BR" sz="1400" b="1" dirty="0"/>
              <a:t>persistência</a:t>
            </a:r>
            <a:r>
              <a:rPr lang="pt-BR" sz="1400" dirty="0"/>
              <a:t>, </a:t>
            </a:r>
            <a:r>
              <a:rPr lang="pt-BR" sz="1400" b="1" dirty="0"/>
              <a:t>autoconfiança</a:t>
            </a:r>
            <a:r>
              <a:rPr lang="pt-BR" sz="1400" dirty="0"/>
              <a:t>, </a:t>
            </a:r>
            <a:r>
              <a:rPr lang="pt-BR" sz="1400" b="1" dirty="0"/>
              <a:t>otimismo</a:t>
            </a:r>
            <a:r>
              <a:rPr lang="pt-BR" sz="1400" dirty="0"/>
              <a:t>, </a:t>
            </a:r>
            <a:r>
              <a:rPr lang="pt-BR" sz="1400" b="1" dirty="0"/>
              <a:t>proatividade</a:t>
            </a:r>
            <a:r>
              <a:rPr lang="pt-BR" sz="1400" dirty="0"/>
              <a:t>, </a:t>
            </a:r>
            <a:r>
              <a:rPr lang="pt-BR" sz="1400" b="1" dirty="0"/>
              <a:t>paixão pelo que se faz</a:t>
            </a:r>
            <a:r>
              <a:rPr lang="pt-BR" sz="1400" dirty="0"/>
              <a:t>, </a:t>
            </a:r>
            <a:r>
              <a:rPr lang="pt-BR" sz="1400" b="1" dirty="0"/>
              <a:t>resiliência</a:t>
            </a:r>
            <a:r>
              <a:rPr lang="pt-BR" sz="1400" dirty="0"/>
              <a:t>, dentre outras</a:t>
            </a:r>
            <a:r>
              <a:rPr lang="pt-BR" sz="1400" dirty="0" smtClean="0"/>
              <a:t>.</a:t>
            </a:r>
          </a:p>
          <a:p>
            <a:pPr fontAlgn="base"/>
            <a:endParaRPr lang="pt-BR" sz="1400" dirty="0"/>
          </a:p>
          <a:p>
            <a:pPr fontAlgn="base"/>
            <a:r>
              <a:rPr lang="pt-BR" sz="1400" dirty="0"/>
              <a:t>Muitas organizações têm demonstrado um interesse cada vez maior pelo perfil intraempreendedor de seus colaboradores. Isso ocorre porque os indivíduos intraempreendedores desejam, com uma certa frequência, criar sempre algo novo, gerando vantagem competitiva e competitividade. Além de criar algo novo, eles querem assumir responsabilidades e têm uma </a:t>
            </a:r>
            <a:r>
              <a:rPr lang="pt-BR" sz="1400" b="1" dirty="0"/>
              <a:t>necessidade de liberdade</a:t>
            </a:r>
            <a:r>
              <a:rPr lang="pt-BR" sz="1400" dirty="0"/>
              <a:t> dentro do ambiente de trabalho</a:t>
            </a:r>
            <a:r>
              <a:rPr lang="pt-BR" sz="1400" dirty="0" smtClean="0"/>
              <a:t>.</a:t>
            </a:r>
          </a:p>
          <a:p>
            <a:pPr fontAlgn="base"/>
            <a:endParaRPr lang="pt-BR" sz="1400" dirty="0"/>
          </a:p>
          <a:p>
            <a:pPr fontAlgn="base"/>
            <a:r>
              <a:rPr lang="pt-BR" sz="1400" dirty="0"/>
              <a:t>Portanto, para que as empresas estimulem este perfil dentro de seu ambiente de trabalho, devem ter uma cultura desenvolvida para este objetivo, permitindo que seus colaboradores possam ousar mais, criar mais e visualizarem seu trabalho como se fosse seu próprio negócio. Caso contrário, esses indivíduos se sentirão frustrados e desmotivados, baixando o índice de produtividade ou até mesmo buscando emprego em outras organizações.</a:t>
            </a:r>
          </a:p>
          <a:p>
            <a:pPr fontAlgn="base"/>
            <a:endParaRPr lang="pt-BR" sz="1400" dirty="0"/>
          </a:p>
          <a:p>
            <a:pPr fontAlgn="base"/>
            <a:endParaRPr lang="pt-BR" sz="1400" dirty="0"/>
          </a:p>
        </p:txBody>
      </p:sp>
      <p:grpSp>
        <p:nvGrpSpPr>
          <p:cNvPr id="6" name="Grupo 5"/>
          <p:cNvGrpSpPr/>
          <p:nvPr/>
        </p:nvGrpSpPr>
        <p:grpSpPr>
          <a:xfrm>
            <a:off x="6348841" y="1532888"/>
            <a:ext cx="450850" cy="8028624"/>
            <a:chOff x="6348841" y="1532888"/>
            <a:chExt cx="450850" cy="8028624"/>
          </a:xfrm>
        </p:grpSpPr>
        <p:sp>
          <p:nvSpPr>
            <p:cNvPr id="22" name="Retângulo de cantos arredondados 21"/>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                   Diferenças </a:t>
              </a:r>
              <a:r>
                <a:rPr lang="pt-BR" dirty="0"/>
                <a:t>entre o empreendedor e o intraempreendedor</a:t>
              </a:r>
            </a:p>
          </p:txBody>
        </p:sp>
        <p:pic>
          <p:nvPicPr>
            <p:cNvPr id="23" name="Imagem 22"/>
            <p:cNvPicPr>
              <a:picLocks noChangeAspect="1"/>
            </p:cNvPicPr>
            <p:nvPr/>
          </p:nvPicPr>
          <p:blipFill>
            <a:blip r:embed="rId5"/>
            <a:stretch>
              <a:fillRect/>
            </a:stretch>
          </p:blipFill>
          <p:spPr>
            <a:xfrm rot="5400000">
              <a:off x="6010271" y="1978961"/>
              <a:ext cx="1123541" cy="422103"/>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0" name="Título 1"/>
          <p:cNvSpPr txBox="1">
            <a:spLocks/>
          </p:cNvSpPr>
          <p:nvPr/>
        </p:nvSpPr>
        <p:spPr>
          <a:xfrm>
            <a:off x="1484784" y="0"/>
            <a:ext cx="3944480"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dirty="0"/>
              <a:t>Empreendedorismo</a:t>
            </a:r>
            <a:endParaRPr lang="pt-BR" sz="3600" dirty="0"/>
          </a:p>
        </p:txBody>
      </p:sp>
      <p:grpSp>
        <p:nvGrpSpPr>
          <p:cNvPr id="2" name="Grupo 1"/>
          <p:cNvGrpSpPr/>
          <p:nvPr/>
        </p:nvGrpSpPr>
        <p:grpSpPr>
          <a:xfrm>
            <a:off x="303101" y="1051243"/>
            <a:ext cx="5699347" cy="380115"/>
            <a:chOff x="303101" y="1051243"/>
            <a:chExt cx="5699347" cy="380115"/>
          </a:xfrm>
        </p:grpSpPr>
        <p:sp>
          <p:nvSpPr>
            <p:cNvPr id="21" name="Retângulo de cantos arredondados 20"/>
            <p:cNvSpPr/>
            <p:nvPr/>
          </p:nvSpPr>
          <p:spPr>
            <a:xfrm>
              <a:off x="303101" y="1059557"/>
              <a:ext cx="5699347"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24" name="Retângulo de cantos arredondados 23"/>
            <p:cNvSpPr/>
            <p:nvPr/>
          </p:nvSpPr>
          <p:spPr>
            <a:xfrm>
              <a:off x="895350" y="1051243"/>
              <a:ext cx="5045345"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dirty="0"/>
                <a:t>Diferenças entre o empreendedor e o intraempreendedor</a:t>
              </a:r>
            </a:p>
          </p:txBody>
        </p:sp>
        <p:pic>
          <p:nvPicPr>
            <p:cNvPr id="25" name="Imagem 24"/>
            <p:cNvPicPr>
              <a:picLocks noChangeAspect="1"/>
            </p:cNvPicPr>
            <p:nvPr/>
          </p:nvPicPr>
          <p:blipFill>
            <a:blip r:embed="rId6"/>
            <a:stretch>
              <a:fillRect/>
            </a:stretch>
          </p:blipFill>
          <p:spPr>
            <a:xfrm>
              <a:off x="359837" y="1064975"/>
              <a:ext cx="494678" cy="358069"/>
            </a:xfrm>
            <a:prstGeom prst="rect">
              <a:avLst/>
            </a:prstGeom>
          </p:spPr>
        </p:pic>
      </p:grpSp>
    </p:spTree>
    <p:extLst>
      <p:ext uri="{BB962C8B-B14F-4D97-AF65-F5344CB8AC3E}">
        <p14:creationId xmlns:p14="http://schemas.microsoft.com/office/powerpoint/2010/main" val="197564280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r>
              <a:rPr lang="pt-BR" sz="1400" dirty="0"/>
              <a:t>Essa nova busca de significado e a impaciência relacionada vem causando um descontentamento sem precedentes nas organizações estruturadas. Quando o significado não é encontrado dentro da organização, os indivíduos procuram uma instituição que o ofereça </a:t>
            </a:r>
            <a:r>
              <a:rPr lang="pt-BR" sz="1200" dirty="0"/>
              <a:t>(HISRICH; PETERS; SHEPERD, 2014, p. 118</a:t>
            </a:r>
            <a:r>
              <a:rPr lang="pt-BR" sz="1200" dirty="0" smtClean="0"/>
              <a:t>).</a:t>
            </a:r>
          </a:p>
          <a:p>
            <a:pPr fontAlgn="base"/>
            <a:endParaRPr lang="pt-BR" sz="1200" dirty="0"/>
          </a:p>
          <a:p>
            <a:pPr fontAlgn="base"/>
            <a:r>
              <a:rPr lang="pt-BR" sz="1400" dirty="0"/>
              <a:t>O empreendedorismo corporativo vem para estimular seus colaboradores a serem intraempreendedores ou até mesmo para identificar tais características nos colaboradores da organização que possuem necessidade e desejo de mudar as coisas na empresa, seja produtos ou processos. </a:t>
            </a:r>
            <a:endParaRPr lang="pt-BR" sz="1400" dirty="0" smtClean="0"/>
          </a:p>
          <a:p>
            <a:pPr fontAlgn="base"/>
            <a:endParaRPr lang="pt-BR" sz="1400" dirty="0"/>
          </a:p>
          <a:p>
            <a:pPr fontAlgn="base"/>
            <a:r>
              <a:rPr lang="pt-BR" sz="1400" dirty="0"/>
              <a:t>O empreendedorismo dentro das organizações se reflete mais nas atividades empreendedoras, como por orientações vindas da alta administração</a:t>
            </a:r>
            <a:r>
              <a:rPr lang="pt-BR" sz="1400" dirty="0" smtClean="0"/>
              <a:t>.</a:t>
            </a:r>
          </a:p>
          <a:p>
            <a:pPr fontAlgn="base"/>
            <a:endParaRPr lang="pt-BR" sz="1400" dirty="0"/>
          </a:p>
          <a:p>
            <a:pPr fontAlgn="base"/>
            <a:r>
              <a:rPr lang="pt-BR" sz="1400" dirty="0"/>
              <a:t>Os autores Hisrich, Peters e Sheperd, que escreveram e publicaram o livro </a:t>
            </a:r>
            <a:r>
              <a:rPr lang="pt-BR" sz="1400" i="1" dirty="0"/>
              <a:t>Empreendedorismo</a:t>
            </a:r>
            <a:r>
              <a:rPr lang="pt-BR" sz="1400" dirty="0"/>
              <a:t> em 2014, afirmam que empreender consiste nos quatro elementos-chave: novo empreendimento, espírito de inovação, autorrenovação e proatividade.</a:t>
            </a:r>
          </a:p>
          <a:p>
            <a:pPr fontAlgn="base"/>
            <a:endParaRPr lang="pt-BR" sz="1200" dirty="0"/>
          </a:p>
          <a:p>
            <a:pPr fontAlgn="base"/>
            <a:endParaRPr lang="pt-BR" sz="1400" dirty="0"/>
          </a:p>
        </p:txBody>
      </p:sp>
      <p:grpSp>
        <p:nvGrpSpPr>
          <p:cNvPr id="6" name="Grupo 5"/>
          <p:cNvGrpSpPr/>
          <p:nvPr/>
        </p:nvGrpSpPr>
        <p:grpSpPr>
          <a:xfrm>
            <a:off x="6348841" y="1532888"/>
            <a:ext cx="450850" cy="8028624"/>
            <a:chOff x="6348841" y="1532888"/>
            <a:chExt cx="450850" cy="8028624"/>
          </a:xfrm>
        </p:grpSpPr>
        <p:sp>
          <p:nvSpPr>
            <p:cNvPr id="22" name="Retângulo de cantos arredondados 21"/>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                   Diferenças </a:t>
              </a:r>
              <a:r>
                <a:rPr lang="pt-BR" dirty="0"/>
                <a:t>entre o empreendedor e o intraempreendedor</a:t>
              </a:r>
            </a:p>
          </p:txBody>
        </p:sp>
        <p:pic>
          <p:nvPicPr>
            <p:cNvPr id="23" name="Imagem 22"/>
            <p:cNvPicPr>
              <a:picLocks noChangeAspect="1"/>
            </p:cNvPicPr>
            <p:nvPr/>
          </p:nvPicPr>
          <p:blipFill>
            <a:blip r:embed="rId5"/>
            <a:stretch>
              <a:fillRect/>
            </a:stretch>
          </p:blipFill>
          <p:spPr>
            <a:xfrm rot="5400000">
              <a:off x="6010271" y="1978961"/>
              <a:ext cx="1123541" cy="422103"/>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0" name="Título 1"/>
          <p:cNvSpPr txBox="1">
            <a:spLocks/>
          </p:cNvSpPr>
          <p:nvPr/>
        </p:nvSpPr>
        <p:spPr>
          <a:xfrm>
            <a:off x="1484784" y="0"/>
            <a:ext cx="3944480"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dirty="0"/>
              <a:t>Empreendedorismo</a:t>
            </a:r>
            <a:endParaRPr lang="pt-BR" sz="3600" dirty="0"/>
          </a:p>
        </p:txBody>
      </p:sp>
      <p:grpSp>
        <p:nvGrpSpPr>
          <p:cNvPr id="2" name="Grupo 1"/>
          <p:cNvGrpSpPr/>
          <p:nvPr/>
        </p:nvGrpSpPr>
        <p:grpSpPr>
          <a:xfrm>
            <a:off x="303101" y="1051243"/>
            <a:ext cx="5699347" cy="380115"/>
            <a:chOff x="303101" y="1051243"/>
            <a:chExt cx="5699347" cy="380115"/>
          </a:xfrm>
        </p:grpSpPr>
        <p:sp>
          <p:nvSpPr>
            <p:cNvPr id="21" name="Retângulo de cantos arredondados 20"/>
            <p:cNvSpPr/>
            <p:nvPr/>
          </p:nvSpPr>
          <p:spPr>
            <a:xfrm>
              <a:off x="303101" y="1059557"/>
              <a:ext cx="5699347"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24" name="Retângulo de cantos arredondados 23"/>
            <p:cNvSpPr/>
            <p:nvPr/>
          </p:nvSpPr>
          <p:spPr>
            <a:xfrm>
              <a:off x="895350" y="1051243"/>
              <a:ext cx="5045345"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dirty="0"/>
                <a:t>Diferenças entre o empreendedor e o intraempreendedor</a:t>
              </a:r>
            </a:p>
          </p:txBody>
        </p:sp>
        <p:pic>
          <p:nvPicPr>
            <p:cNvPr id="25" name="Imagem 24"/>
            <p:cNvPicPr>
              <a:picLocks noChangeAspect="1"/>
            </p:cNvPicPr>
            <p:nvPr/>
          </p:nvPicPr>
          <p:blipFill>
            <a:blip r:embed="rId6"/>
            <a:stretch>
              <a:fillRect/>
            </a:stretch>
          </p:blipFill>
          <p:spPr>
            <a:xfrm>
              <a:off x="359837" y="1064975"/>
              <a:ext cx="494678" cy="358069"/>
            </a:xfrm>
            <a:prstGeom prst="rect">
              <a:avLst/>
            </a:prstGeom>
          </p:spPr>
        </p:pic>
      </p:grpSp>
    </p:spTree>
    <p:extLst>
      <p:ext uri="{BB962C8B-B14F-4D97-AF65-F5344CB8AC3E}">
        <p14:creationId xmlns:p14="http://schemas.microsoft.com/office/powerpoint/2010/main" val="290675952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endParaRPr lang="pt-BR" sz="1200" dirty="0"/>
          </a:p>
          <a:p>
            <a:pPr fontAlgn="base"/>
            <a:endParaRPr lang="pt-BR" sz="1400" dirty="0"/>
          </a:p>
        </p:txBody>
      </p:sp>
      <p:grpSp>
        <p:nvGrpSpPr>
          <p:cNvPr id="6" name="Grupo 5"/>
          <p:cNvGrpSpPr/>
          <p:nvPr/>
        </p:nvGrpSpPr>
        <p:grpSpPr>
          <a:xfrm>
            <a:off x="6348841" y="1532888"/>
            <a:ext cx="450850" cy="8028624"/>
            <a:chOff x="6348841" y="1532888"/>
            <a:chExt cx="450850" cy="8028624"/>
          </a:xfrm>
        </p:grpSpPr>
        <p:sp>
          <p:nvSpPr>
            <p:cNvPr id="22" name="Retângulo de cantos arredondados 21"/>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                   Diferenças </a:t>
              </a:r>
              <a:r>
                <a:rPr lang="pt-BR" dirty="0"/>
                <a:t>entre o empreendedor e o intraempreendedor</a:t>
              </a:r>
            </a:p>
          </p:txBody>
        </p:sp>
        <p:pic>
          <p:nvPicPr>
            <p:cNvPr id="23" name="Imagem 22"/>
            <p:cNvPicPr>
              <a:picLocks noChangeAspect="1"/>
            </p:cNvPicPr>
            <p:nvPr/>
          </p:nvPicPr>
          <p:blipFill>
            <a:blip r:embed="rId5"/>
            <a:stretch>
              <a:fillRect/>
            </a:stretch>
          </p:blipFill>
          <p:spPr>
            <a:xfrm rot="5400000">
              <a:off x="6010271" y="1978961"/>
              <a:ext cx="1123541" cy="422103"/>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0" name="Título 1"/>
          <p:cNvSpPr txBox="1">
            <a:spLocks/>
          </p:cNvSpPr>
          <p:nvPr/>
        </p:nvSpPr>
        <p:spPr>
          <a:xfrm>
            <a:off x="1484784" y="0"/>
            <a:ext cx="3944480"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dirty="0"/>
              <a:t>Empreendedorismo</a:t>
            </a:r>
            <a:endParaRPr lang="pt-BR" sz="3600" dirty="0"/>
          </a:p>
        </p:txBody>
      </p:sp>
      <p:grpSp>
        <p:nvGrpSpPr>
          <p:cNvPr id="2" name="Grupo 1"/>
          <p:cNvGrpSpPr/>
          <p:nvPr/>
        </p:nvGrpSpPr>
        <p:grpSpPr>
          <a:xfrm>
            <a:off x="303101" y="1051243"/>
            <a:ext cx="5699347" cy="380115"/>
            <a:chOff x="303101" y="1051243"/>
            <a:chExt cx="5699347" cy="380115"/>
          </a:xfrm>
        </p:grpSpPr>
        <p:sp>
          <p:nvSpPr>
            <p:cNvPr id="21" name="Retângulo de cantos arredondados 20"/>
            <p:cNvSpPr/>
            <p:nvPr/>
          </p:nvSpPr>
          <p:spPr>
            <a:xfrm>
              <a:off x="303101" y="1059557"/>
              <a:ext cx="5699347"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24" name="Retângulo de cantos arredondados 23"/>
            <p:cNvSpPr/>
            <p:nvPr/>
          </p:nvSpPr>
          <p:spPr>
            <a:xfrm>
              <a:off x="895350" y="1051243"/>
              <a:ext cx="5045345"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dirty="0"/>
                <a:t>Diferenças entre o empreendedor e o intraempreendedor</a:t>
              </a:r>
            </a:p>
          </p:txBody>
        </p:sp>
        <p:pic>
          <p:nvPicPr>
            <p:cNvPr id="25" name="Imagem 24"/>
            <p:cNvPicPr>
              <a:picLocks noChangeAspect="1"/>
            </p:cNvPicPr>
            <p:nvPr/>
          </p:nvPicPr>
          <p:blipFill>
            <a:blip r:embed="rId6"/>
            <a:stretch>
              <a:fillRect/>
            </a:stretch>
          </p:blipFill>
          <p:spPr>
            <a:xfrm>
              <a:off x="359837" y="1064975"/>
              <a:ext cx="494678" cy="358069"/>
            </a:xfrm>
            <a:prstGeom prst="rect">
              <a:avLst/>
            </a:prstGeom>
          </p:spPr>
        </p:pic>
      </p:grpSp>
      <p:pic>
        <p:nvPicPr>
          <p:cNvPr id="3" name="Imagem 2"/>
          <p:cNvPicPr>
            <a:picLocks noChangeAspect="1"/>
          </p:cNvPicPr>
          <p:nvPr/>
        </p:nvPicPr>
        <p:blipFill>
          <a:blip r:embed="rId7"/>
          <a:stretch>
            <a:fillRect/>
          </a:stretch>
        </p:blipFill>
        <p:spPr>
          <a:xfrm>
            <a:off x="359837" y="2176463"/>
            <a:ext cx="5896699" cy="2709749"/>
          </a:xfrm>
          <a:prstGeom prst="rect">
            <a:avLst/>
          </a:prstGeom>
        </p:spPr>
      </p:pic>
      <p:pic>
        <p:nvPicPr>
          <p:cNvPr id="4" name="Imagem 3"/>
          <p:cNvPicPr>
            <a:picLocks noChangeAspect="1"/>
          </p:cNvPicPr>
          <p:nvPr/>
        </p:nvPicPr>
        <p:blipFill>
          <a:blip r:embed="rId8"/>
          <a:stretch>
            <a:fillRect/>
          </a:stretch>
        </p:blipFill>
        <p:spPr>
          <a:xfrm>
            <a:off x="359837" y="4954767"/>
            <a:ext cx="5896699" cy="2932541"/>
          </a:xfrm>
          <a:prstGeom prst="rect">
            <a:avLst/>
          </a:prstGeom>
        </p:spPr>
      </p:pic>
    </p:spTree>
    <p:extLst>
      <p:ext uri="{BB962C8B-B14F-4D97-AF65-F5344CB8AC3E}">
        <p14:creationId xmlns:p14="http://schemas.microsoft.com/office/powerpoint/2010/main" val="414843591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endParaRPr lang="pt-BR" sz="1200" dirty="0"/>
          </a:p>
          <a:p>
            <a:pPr fontAlgn="base"/>
            <a:endParaRPr lang="pt-BR" sz="1400" dirty="0"/>
          </a:p>
        </p:txBody>
      </p:sp>
      <p:grpSp>
        <p:nvGrpSpPr>
          <p:cNvPr id="6" name="Grupo 5"/>
          <p:cNvGrpSpPr/>
          <p:nvPr/>
        </p:nvGrpSpPr>
        <p:grpSpPr>
          <a:xfrm>
            <a:off x="6348841" y="1532888"/>
            <a:ext cx="450850" cy="8028624"/>
            <a:chOff x="6348841" y="1532888"/>
            <a:chExt cx="450850" cy="8028624"/>
          </a:xfrm>
        </p:grpSpPr>
        <p:sp>
          <p:nvSpPr>
            <p:cNvPr id="22" name="Retângulo de cantos arredondados 21"/>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                   Diferenças </a:t>
              </a:r>
              <a:r>
                <a:rPr lang="pt-BR" dirty="0"/>
                <a:t>entre o empreendedor e o intraempreendedor</a:t>
              </a:r>
            </a:p>
          </p:txBody>
        </p:sp>
        <p:pic>
          <p:nvPicPr>
            <p:cNvPr id="23" name="Imagem 22"/>
            <p:cNvPicPr>
              <a:picLocks noChangeAspect="1"/>
            </p:cNvPicPr>
            <p:nvPr/>
          </p:nvPicPr>
          <p:blipFill>
            <a:blip r:embed="rId5"/>
            <a:stretch>
              <a:fillRect/>
            </a:stretch>
          </p:blipFill>
          <p:spPr>
            <a:xfrm rot="5400000">
              <a:off x="6010271" y="1978961"/>
              <a:ext cx="1123541" cy="422103"/>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0" name="Título 1"/>
          <p:cNvSpPr txBox="1">
            <a:spLocks/>
          </p:cNvSpPr>
          <p:nvPr/>
        </p:nvSpPr>
        <p:spPr>
          <a:xfrm>
            <a:off x="1484784" y="0"/>
            <a:ext cx="3944480"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dirty="0"/>
              <a:t>Empreendedorismo</a:t>
            </a:r>
            <a:endParaRPr lang="pt-BR" sz="3600" dirty="0"/>
          </a:p>
        </p:txBody>
      </p:sp>
      <p:grpSp>
        <p:nvGrpSpPr>
          <p:cNvPr id="2" name="Grupo 1"/>
          <p:cNvGrpSpPr/>
          <p:nvPr/>
        </p:nvGrpSpPr>
        <p:grpSpPr>
          <a:xfrm>
            <a:off x="303101" y="1051243"/>
            <a:ext cx="5699347" cy="380115"/>
            <a:chOff x="303101" y="1051243"/>
            <a:chExt cx="5699347" cy="380115"/>
          </a:xfrm>
        </p:grpSpPr>
        <p:sp>
          <p:nvSpPr>
            <p:cNvPr id="21" name="Retângulo de cantos arredondados 20"/>
            <p:cNvSpPr/>
            <p:nvPr/>
          </p:nvSpPr>
          <p:spPr>
            <a:xfrm>
              <a:off x="303101" y="1059557"/>
              <a:ext cx="5699347"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24" name="Retângulo de cantos arredondados 23"/>
            <p:cNvSpPr/>
            <p:nvPr/>
          </p:nvSpPr>
          <p:spPr>
            <a:xfrm>
              <a:off x="895350" y="1051243"/>
              <a:ext cx="5045345"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dirty="0"/>
                <a:t>Diferenças entre o empreendedor e o intraempreendedor</a:t>
              </a:r>
            </a:p>
          </p:txBody>
        </p:sp>
        <p:pic>
          <p:nvPicPr>
            <p:cNvPr id="25" name="Imagem 24"/>
            <p:cNvPicPr>
              <a:picLocks noChangeAspect="1"/>
            </p:cNvPicPr>
            <p:nvPr/>
          </p:nvPicPr>
          <p:blipFill>
            <a:blip r:embed="rId6"/>
            <a:stretch>
              <a:fillRect/>
            </a:stretch>
          </p:blipFill>
          <p:spPr>
            <a:xfrm>
              <a:off x="359837" y="1064975"/>
              <a:ext cx="494678" cy="358069"/>
            </a:xfrm>
            <a:prstGeom prst="rect">
              <a:avLst/>
            </a:prstGeom>
          </p:spPr>
        </p:pic>
      </p:grpSp>
      <p:pic>
        <p:nvPicPr>
          <p:cNvPr id="7" name="Imagem 6"/>
          <p:cNvPicPr>
            <a:picLocks noChangeAspect="1"/>
          </p:cNvPicPr>
          <p:nvPr/>
        </p:nvPicPr>
        <p:blipFill>
          <a:blip r:embed="rId7"/>
          <a:stretch>
            <a:fillRect/>
          </a:stretch>
        </p:blipFill>
        <p:spPr>
          <a:xfrm>
            <a:off x="359837" y="2360712"/>
            <a:ext cx="5942588" cy="2808312"/>
          </a:xfrm>
          <a:prstGeom prst="rect">
            <a:avLst/>
          </a:prstGeom>
        </p:spPr>
      </p:pic>
      <p:pic>
        <p:nvPicPr>
          <p:cNvPr id="8" name="Imagem 7"/>
          <p:cNvPicPr>
            <a:picLocks noChangeAspect="1"/>
          </p:cNvPicPr>
          <p:nvPr/>
        </p:nvPicPr>
        <p:blipFill>
          <a:blip r:embed="rId8"/>
          <a:stretch>
            <a:fillRect/>
          </a:stretch>
        </p:blipFill>
        <p:spPr>
          <a:xfrm>
            <a:off x="359836" y="5222274"/>
            <a:ext cx="5942589" cy="2971086"/>
          </a:xfrm>
          <a:prstGeom prst="rect">
            <a:avLst/>
          </a:prstGeom>
        </p:spPr>
      </p:pic>
    </p:spTree>
    <p:extLst>
      <p:ext uri="{BB962C8B-B14F-4D97-AF65-F5344CB8AC3E}">
        <p14:creationId xmlns:p14="http://schemas.microsoft.com/office/powerpoint/2010/main" val="256222886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r>
              <a:rPr lang="pt-BR" sz="1400" dirty="0"/>
              <a:t>Percebemos que para ser empreendedor é preciso ter disposição e boa percepção das coisas que acontecem ao nosso redor, no intuito de criar algo novo e ter lucratividade a partir deste projeto</a:t>
            </a:r>
            <a:r>
              <a:rPr lang="pt-BR" sz="1400" dirty="0" smtClean="0"/>
              <a:t>.</a:t>
            </a:r>
          </a:p>
          <a:p>
            <a:pPr fontAlgn="base"/>
            <a:endParaRPr lang="pt-BR" sz="1400" dirty="0"/>
          </a:p>
          <a:p>
            <a:pPr fontAlgn="base"/>
            <a:r>
              <a:rPr lang="pt-BR" sz="1400" dirty="0"/>
              <a:t>As empresas já existentes também podem ser empreendedoras e buscar novas oportunidades, se renovando sempre. Para que isto aconteça, seus administradores precisam ter o </a:t>
            </a:r>
            <a:r>
              <a:rPr lang="pt-BR" sz="1400" b="1" dirty="0"/>
              <a:t>controle da organização</a:t>
            </a:r>
            <a:r>
              <a:rPr lang="pt-BR" sz="1400" dirty="0"/>
              <a:t> e </a:t>
            </a:r>
            <a:r>
              <a:rPr lang="pt-BR" sz="1400" b="1" dirty="0"/>
              <a:t>criar ambientes que encorajem seus colaboradores a empreender</a:t>
            </a:r>
            <a:r>
              <a:rPr lang="pt-BR" sz="1400" dirty="0"/>
              <a:t>, ou seja, a se tornarem intraempreendedores. </a:t>
            </a:r>
            <a:endParaRPr lang="pt-BR" sz="1400" dirty="0" smtClean="0"/>
          </a:p>
          <a:p>
            <a:pPr fontAlgn="base"/>
            <a:endParaRPr lang="pt-BR" sz="1400" dirty="0"/>
          </a:p>
          <a:p>
            <a:pPr fontAlgn="base"/>
            <a:r>
              <a:rPr lang="pt-BR" sz="1400" dirty="0" smtClean="0"/>
              <a:t>Precisam </a:t>
            </a:r>
            <a:r>
              <a:rPr lang="pt-BR" sz="1400" dirty="0"/>
              <a:t>criar uma cultura empreendedora, voltada para promover esses tipos de comportamento, dando oportunidade para seus colaboradores manifestarem suas ideias</a:t>
            </a:r>
            <a:r>
              <a:rPr lang="pt-BR" sz="1400" dirty="0" smtClean="0"/>
              <a:t>.</a:t>
            </a:r>
          </a:p>
          <a:p>
            <a:pPr fontAlgn="base"/>
            <a:endParaRPr lang="pt-BR" sz="1400" dirty="0"/>
          </a:p>
          <a:p>
            <a:pPr fontAlgn="base"/>
            <a:r>
              <a:rPr lang="pt-BR" sz="1400" dirty="0"/>
              <a:t>A estratégia da empresa deve estar voltada para a busca de oportunidades, não apenas pensar no futuro, mas analisar as situações que acontecem no presente e projetar cenários futuros. Isso demonstra a atitude e posicionamento da organização frente às inovações que acontecem</a:t>
            </a:r>
            <a:r>
              <a:rPr lang="pt-BR" sz="1400" dirty="0" smtClean="0"/>
              <a:t>.</a:t>
            </a:r>
          </a:p>
          <a:p>
            <a:pPr fontAlgn="base"/>
            <a:endParaRPr lang="pt-BR" sz="1400" dirty="0"/>
          </a:p>
          <a:p>
            <a:pPr fontAlgn="base"/>
            <a:r>
              <a:rPr lang="pt-BR" sz="1400" dirty="0"/>
              <a:t>As empresas administradas de forma empreendedora são facilmente identificadas e demonstram seu diferencial competitivo frente às organizações tradicionais. </a:t>
            </a:r>
            <a:endParaRPr lang="pt-BR" sz="1400" dirty="0" smtClean="0"/>
          </a:p>
          <a:p>
            <a:pPr fontAlgn="base"/>
            <a:endParaRPr lang="pt-BR" sz="1400" dirty="0"/>
          </a:p>
          <a:p>
            <a:pPr fontAlgn="base"/>
            <a:r>
              <a:rPr lang="pt-BR" sz="1400" dirty="0" smtClean="0"/>
              <a:t>Elas </a:t>
            </a:r>
            <a:r>
              <a:rPr lang="pt-BR" sz="1400" dirty="0"/>
              <a:t>possuem uma orientação empreendedora e conseguem enxergar as oportunidades mesmo quando outras empresas só enxergam crise</a:t>
            </a:r>
            <a:r>
              <a:rPr lang="pt-BR" sz="1400" dirty="0" smtClean="0"/>
              <a:t>.</a:t>
            </a:r>
          </a:p>
          <a:p>
            <a:pPr fontAlgn="base"/>
            <a:endParaRPr lang="pt-BR" sz="1400" dirty="0"/>
          </a:p>
          <a:p>
            <a:pPr fontAlgn="base"/>
            <a:r>
              <a:rPr lang="pt-BR" sz="1400" dirty="0"/>
              <a:t>As </a:t>
            </a:r>
            <a:r>
              <a:rPr lang="pt-BR" sz="1400" b="1" dirty="0"/>
              <a:t>empresas empreendedoras</a:t>
            </a:r>
            <a:r>
              <a:rPr lang="pt-BR" sz="1400" dirty="0"/>
              <a:t> possuem muitas características importantes que as tornam diferentes, como possuir uma </a:t>
            </a:r>
            <a:r>
              <a:rPr lang="pt-BR" sz="1400" b="1" dirty="0"/>
              <a:t>boa rede de comunicação interna e externa</a:t>
            </a:r>
            <a:r>
              <a:rPr lang="pt-BR" sz="1400" dirty="0"/>
              <a:t>, ou seja, além de boa comunicação com seus funcionários na empresa, também é bem relacionada com seus fornecedores, clientes, concorrentes, dentre outros.</a:t>
            </a:r>
          </a:p>
        </p:txBody>
      </p:sp>
      <p:grpSp>
        <p:nvGrpSpPr>
          <p:cNvPr id="6" name="Grupo 5"/>
          <p:cNvGrpSpPr/>
          <p:nvPr/>
        </p:nvGrpSpPr>
        <p:grpSpPr>
          <a:xfrm>
            <a:off x="6348841" y="1532888"/>
            <a:ext cx="450850" cy="8028624"/>
            <a:chOff x="6348841" y="1532888"/>
            <a:chExt cx="450850" cy="8028624"/>
          </a:xfrm>
        </p:grpSpPr>
        <p:sp>
          <p:nvSpPr>
            <p:cNvPr id="22" name="Retângulo de cantos arredondados 21"/>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                   Diferenças </a:t>
              </a:r>
              <a:r>
                <a:rPr lang="pt-BR" dirty="0"/>
                <a:t>entre o empreendedor e o intraempreendedor</a:t>
              </a:r>
            </a:p>
          </p:txBody>
        </p:sp>
        <p:pic>
          <p:nvPicPr>
            <p:cNvPr id="23" name="Imagem 22"/>
            <p:cNvPicPr>
              <a:picLocks noChangeAspect="1"/>
            </p:cNvPicPr>
            <p:nvPr/>
          </p:nvPicPr>
          <p:blipFill>
            <a:blip r:embed="rId5"/>
            <a:stretch>
              <a:fillRect/>
            </a:stretch>
          </p:blipFill>
          <p:spPr>
            <a:xfrm rot="5400000">
              <a:off x="6010271" y="1978961"/>
              <a:ext cx="1123541" cy="422103"/>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0" name="Título 1"/>
          <p:cNvSpPr txBox="1">
            <a:spLocks/>
          </p:cNvSpPr>
          <p:nvPr/>
        </p:nvSpPr>
        <p:spPr>
          <a:xfrm>
            <a:off x="1484784" y="0"/>
            <a:ext cx="3944480"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dirty="0"/>
              <a:t>Empreendedorismo</a:t>
            </a:r>
            <a:endParaRPr lang="pt-BR" sz="3600" dirty="0"/>
          </a:p>
        </p:txBody>
      </p:sp>
      <p:grpSp>
        <p:nvGrpSpPr>
          <p:cNvPr id="2" name="Grupo 1"/>
          <p:cNvGrpSpPr/>
          <p:nvPr/>
        </p:nvGrpSpPr>
        <p:grpSpPr>
          <a:xfrm>
            <a:off x="303101" y="1051243"/>
            <a:ext cx="5699347" cy="380115"/>
            <a:chOff x="303101" y="1051243"/>
            <a:chExt cx="5699347" cy="380115"/>
          </a:xfrm>
        </p:grpSpPr>
        <p:sp>
          <p:nvSpPr>
            <p:cNvPr id="21" name="Retângulo de cantos arredondados 20"/>
            <p:cNvSpPr/>
            <p:nvPr/>
          </p:nvSpPr>
          <p:spPr>
            <a:xfrm>
              <a:off x="303101" y="1059557"/>
              <a:ext cx="5699347"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24" name="Retângulo de cantos arredondados 23"/>
            <p:cNvSpPr/>
            <p:nvPr/>
          </p:nvSpPr>
          <p:spPr>
            <a:xfrm>
              <a:off x="895350" y="1051243"/>
              <a:ext cx="5045345"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dirty="0"/>
                <a:t>Diferenças entre o empreendedor e o intraempreendedor</a:t>
              </a:r>
            </a:p>
          </p:txBody>
        </p:sp>
        <p:pic>
          <p:nvPicPr>
            <p:cNvPr id="25" name="Imagem 24"/>
            <p:cNvPicPr>
              <a:picLocks noChangeAspect="1"/>
            </p:cNvPicPr>
            <p:nvPr/>
          </p:nvPicPr>
          <p:blipFill>
            <a:blip r:embed="rId6"/>
            <a:stretch>
              <a:fillRect/>
            </a:stretch>
          </p:blipFill>
          <p:spPr>
            <a:xfrm>
              <a:off x="359837" y="1064975"/>
              <a:ext cx="494678" cy="358069"/>
            </a:xfrm>
            <a:prstGeom prst="rect">
              <a:avLst/>
            </a:prstGeom>
          </p:spPr>
        </p:pic>
      </p:grpSp>
    </p:spTree>
    <p:extLst>
      <p:ext uri="{BB962C8B-B14F-4D97-AF65-F5344CB8AC3E}">
        <p14:creationId xmlns:p14="http://schemas.microsoft.com/office/powerpoint/2010/main" val="15858231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r>
              <a:rPr lang="pt-BR" sz="1400" dirty="0"/>
              <a:t>Já nas empresas mais tradicionais, percebe-se uma hierarquia mais formalizada e inflexível, sendo a empresa mais burocrática e com uma cultura mais engessada. </a:t>
            </a:r>
          </a:p>
          <a:p>
            <a:pPr fontAlgn="base"/>
            <a:endParaRPr lang="pt-BR" sz="1400" dirty="0"/>
          </a:p>
          <a:p>
            <a:pPr fontAlgn="base"/>
            <a:r>
              <a:rPr lang="pt-BR" sz="1400" dirty="0"/>
              <a:t>A rotina é evidente em todos os processos. Não conseguem responder com rapidez às demandas geradas pelo mercado, mas são mais eficientes do que inovadoras à sua maneira.</a:t>
            </a:r>
          </a:p>
          <a:p>
            <a:pPr fontAlgn="base"/>
            <a:endParaRPr lang="pt-BR" sz="1400" dirty="0"/>
          </a:p>
          <a:p>
            <a:pPr fontAlgn="base"/>
            <a:r>
              <a:rPr lang="pt-BR" sz="1400" dirty="0"/>
              <a:t>Quando falamos das empresas empreendedoras, identificamos dentro dela o perfil de intraempreendedores que representam um novo valor para a organização, ou seja, essas pessoas promovem novo comportamento, trazem o “novo” para a organização, novas ideias, novas formas de ver e fazer as coisas acontecerem.</a:t>
            </a:r>
          </a:p>
          <a:p>
            <a:pPr fontAlgn="base"/>
            <a:endParaRPr lang="pt-BR" sz="1400" dirty="0"/>
          </a:p>
          <a:p>
            <a:pPr fontAlgn="base"/>
            <a:r>
              <a:rPr lang="pt-BR" sz="1400" dirty="0"/>
              <a:t>Tal prática tem gerado um impacto positivo para os dois, empresa e colaborador, pois faz com que os intraempreendedores sejam mais valorizados e recompensados por suas inovações. </a:t>
            </a:r>
          </a:p>
          <a:p>
            <a:pPr fontAlgn="base"/>
            <a:endParaRPr lang="pt-BR" sz="1400" dirty="0"/>
          </a:p>
          <a:p>
            <a:pPr fontAlgn="base"/>
            <a:r>
              <a:rPr lang="pt-BR" sz="1400" dirty="0"/>
              <a:t>Assim, dizemos que estas empresas são orientadas para um sistema de recompensa, ou seja, recompensam os funcionários que trazem novas ideias e novas soluções que geram resultados para a organização.</a:t>
            </a:r>
          </a:p>
        </p:txBody>
      </p:sp>
      <p:grpSp>
        <p:nvGrpSpPr>
          <p:cNvPr id="6" name="Grupo 5"/>
          <p:cNvGrpSpPr/>
          <p:nvPr/>
        </p:nvGrpSpPr>
        <p:grpSpPr>
          <a:xfrm>
            <a:off x="6348841" y="1532888"/>
            <a:ext cx="450850" cy="8028624"/>
            <a:chOff x="6348841" y="1532888"/>
            <a:chExt cx="450850" cy="8028624"/>
          </a:xfrm>
        </p:grpSpPr>
        <p:sp>
          <p:nvSpPr>
            <p:cNvPr id="22" name="Retângulo de cantos arredondados 21"/>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                   Diferenças </a:t>
              </a:r>
              <a:r>
                <a:rPr lang="pt-BR" dirty="0"/>
                <a:t>entre o empreendedor e o intraempreendedor</a:t>
              </a:r>
            </a:p>
          </p:txBody>
        </p:sp>
        <p:pic>
          <p:nvPicPr>
            <p:cNvPr id="23" name="Imagem 22"/>
            <p:cNvPicPr>
              <a:picLocks noChangeAspect="1"/>
            </p:cNvPicPr>
            <p:nvPr/>
          </p:nvPicPr>
          <p:blipFill>
            <a:blip r:embed="rId5"/>
            <a:stretch>
              <a:fillRect/>
            </a:stretch>
          </p:blipFill>
          <p:spPr>
            <a:xfrm rot="5400000">
              <a:off x="6010271" y="1978961"/>
              <a:ext cx="1123541" cy="422103"/>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0" name="Título 1"/>
          <p:cNvSpPr txBox="1">
            <a:spLocks/>
          </p:cNvSpPr>
          <p:nvPr/>
        </p:nvSpPr>
        <p:spPr>
          <a:xfrm>
            <a:off x="1484784" y="0"/>
            <a:ext cx="3944480"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dirty="0"/>
              <a:t>Empreendedorismo</a:t>
            </a:r>
            <a:endParaRPr lang="pt-BR" sz="3600" dirty="0"/>
          </a:p>
        </p:txBody>
      </p:sp>
      <p:grpSp>
        <p:nvGrpSpPr>
          <p:cNvPr id="2" name="Grupo 1"/>
          <p:cNvGrpSpPr/>
          <p:nvPr/>
        </p:nvGrpSpPr>
        <p:grpSpPr>
          <a:xfrm>
            <a:off x="303101" y="1051243"/>
            <a:ext cx="5699347" cy="380115"/>
            <a:chOff x="303101" y="1051243"/>
            <a:chExt cx="5699347" cy="380115"/>
          </a:xfrm>
        </p:grpSpPr>
        <p:sp>
          <p:nvSpPr>
            <p:cNvPr id="21" name="Retângulo de cantos arredondados 20"/>
            <p:cNvSpPr/>
            <p:nvPr/>
          </p:nvSpPr>
          <p:spPr>
            <a:xfrm>
              <a:off x="303101" y="1059557"/>
              <a:ext cx="5699347"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24" name="Retângulo de cantos arredondados 23"/>
            <p:cNvSpPr/>
            <p:nvPr/>
          </p:nvSpPr>
          <p:spPr>
            <a:xfrm>
              <a:off x="895350" y="1051243"/>
              <a:ext cx="5045345"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dirty="0"/>
                <a:t>Diferenças entre o empreendedor e o intraempreendedor</a:t>
              </a:r>
            </a:p>
          </p:txBody>
        </p:sp>
        <p:pic>
          <p:nvPicPr>
            <p:cNvPr id="25" name="Imagem 24"/>
            <p:cNvPicPr>
              <a:picLocks noChangeAspect="1"/>
            </p:cNvPicPr>
            <p:nvPr/>
          </p:nvPicPr>
          <p:blipFill>
            <a:blip r:embed="rId6"/>
            <a:stretch>
              <a:fillRect/>
            </a:stretch>
          </p:blipFill>
          <p:spPr>
            <a:xfrm>
              <a:off x="359837" y="1064975"/>
              <a:ext cx="494678" cy="358069"/>
            </a:xfrm>
            <a:prstGeom prst="rect">
              <a:avLst/>
            </a:prstGeom>
          </p:spPr>
        </p:pic>
      </p:grpSp>
    </p:spTree>
    <p:extLst>
      <p:ext uri="{BB962C8B-B14F-4D97-AF65-F5344CB8AC3E}">
        <p14:creationId xmlns:p14="http://schemas.microsoft.com/office/powerpoint/2010/main" val="44003032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r>
              <a:rPr lang="pt-BR" sz="1400" dirty="0"/>
              <a:t>Algumas características do empreendedor e do intraempreendedor podem ser vistas </a:t>
            </a:r>
            <a:r>
              <a:rPr lang="pt-BR" sz="1400" dirty="0" smtClean="0"/>
              <a:t>abaixo:</a:t>
            </a:r>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a:p>
          <a:p>
            <a:pPr fontAlgn="base"/>
            <a:r>
              <a:rPr lang="pt-BR" sz="1200" dirty="0"/>
              <a:t>Perfil do empreendedor e do intraempreendedor</a:t>
            </a:r>
            <a:r>
              <a:rPr lang="pt-BR" sz="1200" dirty="0" smtClean="0"/>
              <a:t>.</a:t>
            </a:r>
          </a:p>
          <a:p>
            <a:pPr fontAlgn="base"/>
            <a:endParaRPr lang="pt-BR" sz="1400" dirty="0"/>
          </a:p>
          <a:p>
            <a:pPr fontAlgn="base"/>
            <a:r>
              <a:rPr lang="pt-BR" sz="1400" dirty="0"/>
              <a:t>Não existem diferenças entre o perfil do empreendedor e do intraempreendedor, o que difere é o ambiente no qual eles atuam. </a:t>
            </a:r>
            <a:endParaRPr lang="pt-BR" sz="1400" dirty="0" smtClean="0"/>
          </a:p>
          <a:p>
            <a:pPr fontAlgn="base"/>
            <a:endParaRPr lang="pt-BR" sz="1400" dirty="0"/>
          </a:p>
          <a:p>
            <a:pPr fontAlgn="base"/>
            <a:r>
              <a:rPr lang="pt-BR" sz="1400" dirty="0" smtClean="0"/>
              <a:t>Dessa </a:t>
            </a:r>
            <a:r>
              <a:rPr lang="pt-BR" sz="1400" dirty="0"/>
              <a:t>forma, o empreendedor atua para o desenvolvimento de sua empresa e o intraempreendedor para o desenvolvimento da empresa de outra pessoa.</a:t>
            </a:r>
          </a:p>
        </p:txBody>
      </p:sp>
      <p:grpSp>
        <p:nvGrpSpPr>
          <p:cNvPr id="6" name="Grupo 5"/>
          <p:cNvGrpSpPr/>
          <p:nvPr/>
        </p:nvGrpSpPr>
        <p:grpSpPr>
          <a:xfrm>
            <a:off x="6348841" y="1532888"/>
            <a:ext cx="450850" cy="8028624"/>
            <a:chOff x="6348841" y="1532888"/>
            <a:chExt cx="450850" cy="8028624"/>
          </a:xfrm>
        </p:grpSpPr>
        <p:sp>
          <p:nvSpPr>
            <p:cNvPr id="22" name="Retângulo de cantos arredondados 21"/>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                   Diferenças </a:t>
              </a:r>
              <a:r>
                <a:rPr lang="pt-BR" dirty="0"/>
                <a:t>entre o empreendedor e o intraempreendedor</a:t>
              </a:r>
            </a:p>
          </p:txBody>
        </p:sp>
        <p:pic>
          <p:nvPicPr>
            <p:cNvPr id="23" name="Imagem 22"/>
            <p:cNvPicPr>
              <a:picLocks noChangeAspect="1"/>
            </p:cNvPicPr>
            <p:nvPr/>
          </p:nvPicPr>
          <p:blipFill>
            <a:blip r:embed="rId5"/>
            <a:stretch>
              <a:fillRect/>
            </a:stretch>
          </p:blipFill>
          <p:spPr>
            <a:xfrm rot="5400000">
              <a:off x="6010271" y="1978961"/>
              <a:ext cx="1123541" cy="422103"/>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0" name="Título 1"/>
          <p:cNvSpPr txBox="1">
            <a:spLocks/>
          </p:cNvSpPr>
          <p:nvPr/>
        </p:nvSpPr>
        <p:spPr>
          <a:xfrm>
            <a:off x="1484784" y="0"/>
            <a:ext cx="3944480"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dirty="0"/>
              <a:t>Empreendedorismo</a:t>
            </a:r>
            <a:endParaRPr lang="pt-BR" sz="3600" dirty="0"/>
          </a:p>
        </p:txBody>
      </p:sp>
      <p:grpSp>
        <p:nvGrpSpPr>
          <p:cNvPr id="2" name="Grupo 1"/>
          <p:cNvGrpSpPr/>
          <p:nvPr/>
        </p:nvGrpSpPr>
        <p:grpSpPr>
          <a:xfrm>
            <a:off x="303101" y="1051243"/>
            <a:ext cx="5699347" cy="380115"/>
            <a:chOff x="303101" y="1051243"/>
            <a:chExt cx="5699347" cy="380115"/>
          </a:xfrm>
        </p:grpSpPr>
        <p:sp>
          <p:nvSpPr>
            <p:cNvPr id="21" name="Retângulo de cantos arredondados 20"/>
            <p:cNvSpPr/>
            <p:nvPr/>
          </p:nvSpPr>
          <p:spPr>
            <a:xfrm>
              <a:off x="303101" y="1059557"/>
              <a:ext cx="5699347"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24" name="Retângulo de cantos arredondados 23"/>
            <p:cNvSpPr/>
            <p:nvPr/>
          </p:nvSpPr>
          <p:spPr>
            <a:xfrm>
              <a:off x="895350" y="1051243"/>
              <a:ext cx="5045345"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dirty="0"/>
                <a:t>Diferenças entre o empreendedor e o intraempreendedor</a:t>
              </a:r>
            </a:p>
          </p:txBody>
        </p:sp>
        <p:pic>
          <p:nvPicPr>
            <p:cNvPr id="25" name="Imagem 24"/>
            <p:cNvPicPr>
              <a:picLocks noChangeAspect="1"/>
            </p:cNvPicPr>
            <p:nvPr/>
          </p:nvPicPr>
          <p:blipFill>
            <a:blip r:embed="rId6"/>
            <a:stretch>
              <a:fillRect/>
            </a:stretch>
          </p:blipFill>
          <p:spPr>
            <a:xfrm>
              <a:off x="359837" y="1064975"/>
              <a:ext cx="494678" cy="358069"/>
            </a:xfrm>
            <a:prstGeom prst="rect">
              <a:avLst/>
            </a:prstGeom>
          </p:spPr>
        </p:pic>
      </p:grpSp>
      <p:pic>
        <p:nvPicPr>
          <p:cNvPr id="3" name="Imagem 2"/>
          <p:cNvPicPr>
            <a:picLocks noChangeAspect="1"/>
          </p:cNvPicPr>
          <p:nvPr/>
        </p:nvPicPr>
        <p:blipFill>
          <a:blip r:embed="rId7"/>
          <a:stretch>
            <a:fillRect/>
          </a:stretch>
        </p:blipFill>
        <p:spPr>
          <a:xfrm>
            <a:off x="399066" y="2751783"/>
            <a:ext cx="5832612" cy="4358743"/>
          </a:xfrm>
          <a:prstGeom prst="rect">
            <a:avLst/>
          </a:prstGeom>
        </p:spPr>
      </p:pic>
    </p:spTree>
    <p:extLst>
      <p:ext uri="{BB962C8B-B14F-4D97-AF65-F5344CB8AC3E}">
        <p14:creationId xmlns:p14="http://schemas.microsoft.com/office/powerpoint/2010/main" val="239069619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r>
              <a:rPr lang="pt-BR" sz="1400" dirty="0"/>
              <a:t>O empreendedor é aquele que deseja ter seu próprio negócio, se reinventar, contribuir com a sociedade, criar algo que traga benefícios às pessoas que utilizam seus produtos e serviços. </a:t>
            </a:r>
            <a:endParaRPr lang="pt-BR" sz="1400" dirty="0" smtClean="0"/>
          </a:p>
          <a:p>
            <a:pPr fontAlgn="base"/>
            <a:endParaRPr lang="pt-BR" sz="1400" dirty="0"/>
          </a:p>
          <a:p>
            <a:pPr fontAlgn="base"/>
            <a:r>
              <a:rPr lang="pt-BR" sz="1400" dirty="0"/>
              <a:t>O intraempreendedor, por sua vez, também possui as mesmas características, mas está realizando atividades dentro da empresa de outra pessoa</a:t>
            </a:r>
            <a:r>
              <a:rPr lang="pt-BR" sz="1400" dirty="0" smtClean="0"/>
              <a:t>.</a:t>
            </a:r>
          </a:p>
          <a:p>
            <a:pPr fontAlgn="base"/>
            <a:endParaRPr lang="pt-BR" sz="1400" dirty="0"/>
          </a:p>
          <a:p>
            <a:pPr fontAlgn="base"/>
            <a:r>
              <a:rPr lang="pt-BR" sz="1400" dirty="0"/>
              <a:t>As </a:t>
            </a:r>
            <a:r>
              <a:rPr lang="pt-BR" sz="1400" b="1" dirty="0"/>
              <a:t>vantagens</a:t>
            </a:r>
            <a:r>
              <a:rPr lang="pt-BR" sz="1400" dirty="0"/>
              <a:t> de ser </a:t>
            </a:r>
            <a:r>
              <a:rPr lang="pt-BR" sz="1400" b="1" dirty="0"/>
              <a:t>dono do próprio negócio</a:t>
            </a:r>
            <a:r>
              <a:rPr lang="pt-BR" sz="1400" dirty="0"/>
              <a:t> é que você mesmo pode ditar as regras, tomar decisões importantes e assumir riscos. Em outras palavras, você é o seu próprio patrão e pode aumentar ou não os rendimentos de sua empresa conforme sua administração</a:t>
            </a:r>
            <a:r>
              <a:rPr lang="pt-BR" sz="1400" dirty="0" smtClean="0"/>
              <a:t>.</a:t>
            </a:r>
          </a:p>
          <a:p>
            <a:pPr fontAlgn="base"/>
            <a:endParaRPr lang="pt-BR" sz="1400" dirty="0"/>
          </a:p>
          <a:p>
            <a:pPr fontAlgn="base"/>
            <a:r>
              <a:rPr lang="pt-BR" sz="1400" dirty="0"/>
              <a:t>O empreendedor tem liberdade, não tanto em relação às regras de uma empresa, mas liberdade para agir e colocar em prática seus sonhos, testar suas competências e habilidades e não se limitar</a:t>
            </a:r>
            <a:r>
              <a:rPr lang="pt-BR" sz="1400" dirty="0" smtClean="0"/>
              <a:t>.</a:t>
            </a:r>
          </a:p>
          <a:p>
            <a:pPr fontAlgn="base"/>
            <a:endParaRPr lang="pt-BR" sz="1400" dirty="0"/>
          </a:p>
          <a:p>
            <a:pPr fontAlgn="base"/>
            <a:r>
              <a:rPr lang="pt-BR" sz="1400" dirty="0"/>
              <a:t>Alguns acham que o empreendedor está preso à empresa, mas isto não é verdade. Na realidade, trata-se de um ponto de vista distorcido. </a:t>
            </a:r>
            <a:endParaRPr lang="pt-BR" sz="1400" dirty="0" smtClean="0"/>
          </a:p>
          <a:p>
            <a:pPr fontAlgn="base"/>
            <a:endParaRPr lang="pt-BR" sz="1400" dirty="0"/>
          </a:p>
          <a:p>
            <a:pPr fontAlgn="base"/>
            <a:r>
              <a:rPr lang="pt-BR" sz="1400" dirty="0" smtClean="0"/>
              <a:t>Assim </a:t>
            </a:r>
            <a:r>
              <a:rPr lang="pt-BR" sz="1400" dirty="0"/>
              <a:t>nos esclarece o Doutor Janguiê Diniz:</a:t>
            </a:r>
          </a:p>
          <a:p>
            <a:pPr fontAlgn="base"/>
            <a:r>
              <a:rPr lang="pt-BR" sz="1400" dirty="0"/>
              <a:t>O empreendedorismo te prende, mas a diferença é que ele te prende naquilo que é seu, naquilo que você ama. Ora, amigos, para mim, a prisão do empreendedorismo é temporária. Você se prende no início para posteriormente conquistar a sua verdadeira liberdade pessoal e financeira</a:t>
            </a:r>
            <a:r>
              <a:rPr lang="pt-BR" sz="1400" dirty="0" smtClean="0"/>
              <a:t>.</a:t>
            </a:r>
          </a:p>
          <a:p>
            <a:pPr fontAlgn="base"/>
            <a:endParaRPr lang="pt-BR" sz="1400" dirty="0"/>
          </a:p>
          <a:p>
            <a:pPr fontAlgn="base"/>
            <a:r>
              <a:rPr lang="pt-BR" sz="1400" dirty="0"/>
              <a:t>O </a:t>
            </a:r>
            <a:r>
              <a:rPr lang="pt-BR" sz="1400" b="1" dirty="0"/>
              <a:t>intraempreendedor</a:t>
            </a:r>
            <a:r>
              <a:rPr lang="pt-BR" sz="1400" dirty="0"/>
              <a:t>, por sua vez, não precisa assumir os mesmos riscos que o empreendedor. Ele tem seu salário e benefícios garantidos no final do mês e pode mudar de empresa se quiser. </a:t>
            </a:r>
            <a:endParaRPr lang="pt-BR" sz="1400" dirty="0" smtClean="0"/>
          </a:p>
          <a:p>
            <a:pPr fontAlgn="base"/>
            <a:endParaRPr lang="pt-BR" sz="1400" dirty="0"/>
          </a:p>
          <a:p>
            <a:pPr fontAlgn="base"/>
            <a:r>
              <a:rPr lang="pt-BR" sz="1400" dirty="0" smtClean="0"/>
              <a:t>Entretanto</a:t>
            </a:r>
            <a:r>
              <a:rPr lang="pt-BR" sz="1400" dirty="0"/>
              <a:t>, ele tem que possuir </a:t>
            </a:r>
            <a:r>
              <a:rPr lang="pt-BR" sz="1400" b="1" dirty="0"/>
              <a:t>muita persuasão</a:t>
            </a:r>
            <a:r>
              <a:rPr lang="pt-BR" sz="1400" dirty="0"/>
              <a:t> para convencer o dono da empresa de suas ideias. Vai precisar se conformar em </a:t>
            </a:r>
            <a:r>
              <a:rPr lang="pt-BR" sz="1400" b="1" dirty="0"/>
              <a:t>aceitar regras</a:t>
            </a:r>
            <a:r>
              <a:rPr lang="pt-BR" sz="1400" dirty="0"/>
              <a:t>, </a:t>
            </a:r>
            <a:r>
              <a:rPr lang="pt-BR" sz="1400" b="1" dirty="0"/>
              <a:t>burocracias</a:t>
            </a:r>
            <a:r>
              <a:rPr lang="pt-BR" sz="1400" dirty="0"/>
              <a:t> impostas pela organização em que trabalha e vai sempre depender da aprovação de alguém, ou melhor dizendo, do dono da empresa.</a:t>
            </a:r>
          </a:p>
        </p:txBody>
      </p:sp>
      <p:grpSp>
        <p:nvGrpSpPr>
          <p:cNvPr id="6" name="Grupo 5"/>
          <p:cNvGrpSpPr/>
          <p:nvPr/>
        </p:nvGrpSpPr>
        <p:grpSpPr>
          <a:xfrm>
            <a:off x="6348841" y="1532888"/>
            <a:ext cx="450850" cy="8028624"/>
            <a:chOff x="6348841" y="1532888"/>
            <a:chExt cx="450850" cy="8028624"/>
          </a:xfrm>
        </p:grpSpPr>
        <p:sp>
          <p:nvSpPr>
            <p:cNvPr id="22" name="Retângulo de cantos arredondados 21"/>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Vantagens e desvantagens</a:t>
              </a:r>
              <a:endParaRPr lang="pt-BR" dirty="0"/>
            </a:p>
          </p:txBody>
        </p:sp>
        <p:pic>
          <p:nvPicPr>
            <p:cNvPr id="23" name="Imagem 22"/>
            <p:cNvPicPr>
              <a:picLocks noChangeAspect="1"/>
            </p:cNvPicPr>
            <p:nvPr/>
          </p:nvPicPr>
          <p:blipFill>
            <a:blip r:embed="rId5"/>
            <a:stretch>
              <a:fillRect/>
            </a:stretch>
          </p:blipFill>
          <p:spPr>
            <a:xfrm rot="5400000">
              <a:off x="6010271" y="1978961"/>
              <a:ext cx="1123541" cy="422103"/>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0" name="Título 1"/>
          <p:cNvSpPr txBox="1">
            <a:spLocks/>
          </p:cNvSpPr>
          <p:nvPr/>
        </p:nvSpPr>
        <p:spPr>
          <a:xfrm>
            <a:off x="1484784" y="0"/>
            <a:ext cx="3944480"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dirty="0"/>
              <a:t>Empreendedorismo</a:t>
            </a:r>
            <a:endParaRPr lang="pt-BR" sz="3600" dirty="0"/>
          </a:p>
        </p:txBody>
      </p:sp>
      <p:grpSp>
        <p:nvGrpSpPr>
          <p:cNvPr id="2" name="Grupo 1"/>
          <p:cNvGrpSpPr/>
          <p:nvPr/>
        </p:nvGrpSpPr>
        <p:grpSpPr>
          <a:xfrm>
            <a:off x="303101" y="1051243"/>
            <a:ext cx="5699347" cy="380115"/>
            <a:chOff x="303101" y="1051243"/>
            <a:chExt cx="5699347" cy="380115"/>
          </a:xfrm>
        </p:grpSpPr>
        <p:sp>
          <p:nvSpPr>
            <p:cNvPr id="21" name="Retângulo de cantos arredondados 20"/>
            <p:cNvSpPr/>
            <p:nvPr/>
          </p:nvSpPr>
          <p:spPr>
            <a:xfrm>
              <a:off x="303101" y="1059557"/>
              <a:ext cx="5699347"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24" name="Retângulo de cantos arredondados 23"/>
            <p:cNvSpPr/>
            <p:nvPr/>
          </p:nvSpPr>
          <p:spPr>
            <a:xfrm>
              <a:off x="895350" y="1051243"/>
              <a:ext cx="5045345"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dirty="0"/>
                <a:t>Diferenças entre o empreendedor e o intraempreendedor</a:t>
              </a:r>
            </a:p>
          </p:txBody>
        </p:sp>
        <p:pic>
          <p:nvPicPr>
            <p:cNvPr id="25" name="Imagem 24"/>
            <p:cNvPicPr>
              <a:picLocks noChangeAspect="1"/>
            </p:cNvPicPr>
            <p:nvPr/>
          </p:nvPicPr>
          <p:blipFill>
            <a:blip r:embed="rId6"/>
            <a:stretch>
              <a:fillRect/>
            </a:stretch>
          </p:blipFill>
          <p:spPr>
            <a:xfrm>
              <a:off x="359837" y="1064975"/>
              <a:ext cx="494678" cy="358069"/>
            </a:xfrm>
            <a:prstGeom prst="rect">
              <a:avLst/>
            </a:prstGeom>
          </p:spPr>
        </p:pic>
      </p:grpSp>
    </p:spTree>
    <p:extLst>
      <p:ext uri="{BB962C8B-B14F-4D97-AF65-F5344CB8AC3E}">
        <p14:creationId xmlns:p14="http://schemas.microsoft.com/office/powerpoint/2010/main" val="73910197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r>
              <a:rPr lang="pt-BR" sz="1400" dirty="0"/>
              <a:t>Para ser empreendedor, é preciso </a:t>
            </a:r>
            <a:r>
              <a:rPr lang="pt-BR" sz="1400" b="1" dirty="0"/>
              <a:t>motivação</a:t>
            </a:r>
            <a:r>
              <a:rPr lang="pt-BR" sz="1400" dirty="0"/>
              <a:t>. A motivação surge internamente, ou seja, é de cada pessoa. Refere-se à forma como as pessoas sentem e têm vontade de realizar coisas. </a:t>
            </a:r>
            <a:endParaRPr lang="pt-BR" sz="1400" dirty="0" smtClean="0"/>
          </a:p>
          <a:p>
            <a:pPr fontAlgn="base"/>
            <a:endParaRPr lang="pt-BR" sz="1400" dirty="0"/>
          </a:p>
          <a:p>
            <a:pPr fontAlgn="base"/>
            <a:r>
              <a:rPr lang="pt-BR" sz="1400" dirty="0" smtClean="0"/>
              <a:t>É </a:t>
            </a:r>
            <a:r>
              <a:rPr lang="pt-BR" sz="1400" dirty="0"/>
              <a:t>inexplicável, pois relaciona-se com as necessidades internas de cada um, proporcionando uma sensação de prazer e bem-estar pessoal, tanto emocional quanto espiritual</a:t>
            </a:r>
            <a:r>
              <a:rPr lang="pt-BR" sz="1400" dirty="0" smtClean="0"/>
              <a:t>.</a:t>
            </a:r>
          </a:p>
          <a:p>
            <a:pPr fontAlgn="base"/>
            <a:endParaRPr lang="pt-BR" sz="1400" dirty="0"/>
          </a:p>
          <a:p>
            <a:pPr fontAlgn="base"/>
            <a:r>
              <a:rPr lang="pt-BR" sz="1400" dirty="0"/>
              <a:t>A motivação acrescenta sentido e significado ao que se quer fazer. Torna mais fácil encarar os obstáculos e dificuldades, transformando-os em oportunidades geradoras de negócio e lucratividade. Aumenta o nível de resiliência, persistência e toda dedicação que ele terá para realizar seu objetivo com paixão</a:t>
            </a:r>
            <a:r>
              <a:rPr lang="pt-BR" sz="1400" dirty="0" smtClean="0"/>
              <a:t>.</a:t>
            </a:r>
          </a:p>
          <a:p>
            <a:pPr fontAlgn="base"/>
            <a:endParaRPr lang="pt-BR" sz="1400" dirty="0"/>
          </a:p>
          <a:p>
            <a:pPr fontAlgn="base"/>
            <a:r>
              <a:rPr lang="pt-BR" sz="1400" dirty="0"/>
              <a:t>É algo que impele o comportamento e a ação, além de toda euforia, alegria e esforço que traz ao empreendedor ao se criar um novo empreendimento. Também causa satisfação pelas perspectivas, visão de futuro e o compartilhamento do novo negócio entre amigos e familiares</a:t>
            </a:r>
            <a:r>
              <a:rPr lang="pt-BR" sz="1400" dirty="0" smtClean="0"/>
              <a:t>.</a:t>
            </a:r>
          </a:p>
          <a:p>
            <a:pPr fontAlgn="base"/>
            <a:endParaRPr lang="pt-BR" sz="1400" dirty="0"/>
          </a:p>
          <a:p>
            <a:pPr fontAlgn="base"/>
            <a:r>
              <a:rPr lang="pt-BR" sz="1400" dirty="0"/>
              <a:t>Não é difícil encontrarmos empreendedores que, ao serem questionados qual o motivo da criação de suas empresas, respondem: “não sei, foi por acaso, de repente tive que abrir uma empresa”. </a:t>
            </a:r>
            <a:endParaRPr lang="pt-BR" sz="1400" dirty="0" smtClean="0"/>
          </a:p>
          <a:p>
            <a:pPr fontAlgn="base"/>
            <a:endParaRPr lang="pt-BR" sz="1400" dirty="0"/>
          </a:p>
          <a:p>
            <a:pPr fontAlgn="base"/>
            <a:r>
              <a:rPr lang="pt-BR" sz="1400" dirty="0"/>
              <a:t>Podemos entender que essa situação pode ser advinda de muitos </a:t>
            </a:r>
            <a:r>
              <a:rPr lang="pt-BR" sz="1400" b="1" dirty="0"/>
              <a:t>fatores internos ou externos</a:t>
            </a:r>
            <a:r>
              <a:rPr lang="pt-BR" sz="1400" dirty="0"/>
              <a:t>. </a:t>
            </a:r>
            <a:endParaRPr lang="pt-BR" sz="1400" dirty="0" smtClean="0"/>
          </a:p>
          <a:p>
            <a:pPr fontAlgn="base"/>
            <a:endParaRPr lang="pt-BR" sz="1400" dirty="0"/>
          </a:p>
          <a:p>
            <a:pPr fontAlgn="base"/>
            <a:r>
              <a:rPr lang="pt-BR" sz="1400" dirty="0" smtClean="0"/>
              <a:t>Por </a:t>
            </a:r>
            <a:r>
              <a:rPr lang="pt-BR" sz="1400" dirty="0"/>
              <a:t>exemplo, uma pessoa que perdeu seu emprego e que precisou montar um negócio para sobreviver, ou até mesmo aquele que, por influência dos pais, familiares ou amigos, optou por abrir uma empresa, empregando aquilo que ele faz de melhor. Há também os insatisfeitos com seu trabalho e querem trocar de profissões e até mesmo aqueles que, ao buscarem conhecimento, despertaram a visão para uma nova oportunidade de “ganhar dinheiro”.</a:t>
            </a:r>
          </a:p>
          <a:p>
            <a:pPr fontAlgn="base"/>
            <a:endParaRPr lang="pt-BR" sz="1400" dirty="0"/>
          </a:p>
        </p:txBody>
      </p:sp>
      <p:grpSp>
        <p:nvGrpSpPr>
          <p:cNvPr id="6" name="Grupo 5"/>
          <p:cNvGrpSpPr/>
          <p:nvPr/>
        </p:nvGrpSpPr>
        <p:grpSpPr>
          <a:xfrm>
            <a:off x="6348841" y="1532888"/>
            <a:ext cx="450850" cy="8028624"/>
            <a:chOff x="6348841" y="1532888"/>
            <a:chExt cx="450850" cy="8028624"/>
          </a:xfrm>
        </p:grpSpPr>
        <p:sp>
          <p:nvSpPr>
            <p:cNvPr id="22" name="Retângulo de cantos arredondados 21"/>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                   Descrevendo </a:t>
              </a:r>
              <a:r>
                <a:rPr lang="pt-BR" dirty="0"/>
                <a:t>as características do perfil do empreendedor</a:t>
              </a:r>
            </a:p>
          </p:txBody>
        </p:sp>
        <p:pic>
          <p:nvPicPr>
            <p:cNvPr id="23" name="Imagem 22"/>
            <p:cNvPicPr>
              <a:picLocks noChangeAspect="1"/>
            </p:cNvPicPr>
            <p:nvPr/>
          </p:nvPicPr>
          <p:blipFill>
            <a:blip r:embed="rId5"/>
            <a:stretch>
              <a:fillRect/>
            </a:stretch>
          </p:blipFill>
          <p:spPr>
            <a:xfrm rot="5400000">
              <a:off x="6010271" y="1978961"/>
              <a:ext cx="1123541" cy="422103"/>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0" name="Título 1"/>
          <p:cNvSpPr txBox="1">
            <a:spLocks/>
          </p:cNvSpPr>
          <p:nvPr/>
        </p:nvSpPr>
        <p:spPr>
          <a:xfrm>
            <a:off x="1484784" y="0"/>
            <a:ext cx="3944480"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dirty="0"/>
              <a:t>Empreendedorismo</a:t>
            </a:r>
            <a:endParaRPr lang="pt-BR" sz="3600" dirty="0"/>
          </a:p>
        </p:txBody>
      </p:sp>
      <p:grpSp>
        <p:nvGrpSpPr>
          <p:cNvPr id="2" name="Grupo 1"/>
          <p:cNvGrpSpPr/>
          <p:nvPr/>
        </p:nvGrpSpPr>
        <p:grpSpPr>
          <a:xfrm>
            <a:off x="303101" y="1051243"/>
            <a:ext cx="5699347" cy="380115"/>
            <a:chOff x="303101" y="1051243"/>
            <a:chExt cx="5699347" cy="380115"/>
          </a:xfrm>
        </p:grpSpPr>
        <p:sp>
          <p:nvSpPr>
            <p:cNvPr id="21" name="Retângulo de cantos arredondados 20"/>
            <p:cNvSpPr/>
            <p:nvPr/>
          </p:nvSpPr>
          <p:spPr>
            <a:xfrm>
              <a:off x="303101" y="1059557"/>
              <a:ext cx="5699347"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24" name="Retângulo de cantos arredondados 23"/>
            <p:cNvSpPr/>
            <p:nvPr/>
          </p:nvSpPr>
          <p:spPr>
            <a:xfrm>
              <a:off x="895350" y="1051243"/>
              <a:ext cx="5045345"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dirty="0"/>
                <a:t>Descrevendo as características do perfil do empreendedor</a:t>
              </a:r>
            </a:p>
          </p:txBody>
        </p:sp>
        <p:pic>
          <p:nvPicPr>
            <p:cNvPr id="25" name="Imagem 24"/>
            <p:cNvPicPr>
              <a:picLocks noChangeAspect="1"/>
            </p:cNvPicPr>
            <p:nvPr/>
          </p:nvPicPr>
          <p:blipFill>
            <a:blip r:embed="rId6"/>
            <a:stretch>
              <a:fillRect/>
            </a:stretch>
          </p:blipFill>
          <p:spPr>
            <a:xfrm>
              <a:off x="359837" y="1064975"/>
              <a:ext cx="494678" cy="358069"/>
            </a:xfrm>
            <a:prstGeom prst="rect">
              <a:avLst/>
            </a:prstGeom>
          </p:spPr>
        </p:pic>
      </p:grpSp>
    </p:spTree>
    <p:extLst>
      <p:ext uri="{BB962C8B-B14F-4D97-AF65-F5344CB8AC3E}">
        <p14:creationId xmlns:p14="http://schemas.microsoft.com/office/powerpoint/2010/main" val="18976351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1"/>
          <p:cNvSpPr txBox="1">
            <a:spLocks/>
          </p:cNvSpPr>
          <p:nvPr/>
        </p:nvSpPr>
        <p:spPr>
          <a:xfrm>
            <a:off x="428604" y="1023910"/>
            <a:ext cx="6286544" cy="8681618"/>
          </a:xfrm>
          <a:prstGeom prst="rect">
            <a:avLst/>
          </a:prstGeom>
        </p:spPr>
        <p:txBody>
          <a:bodyPr vert="horz" lIns="91440" tIns="45720" rIns="91440" bIns="45720" rtlCol="0" anchor="t" anchorCtr="0">
            <a:noAutofit/>
          </a:bodyPr>
          <a:lstStyle/>
          <a:p>
            <a:pPr marL="0" marR="0" lvl="0" indent="0" defTabSz="914400" rtl="0" eaLnBrk="1" fontAlgn="auto" latinLnBrk="0" hangingPunct="1">
              <a:lnSpc>
                <a:spcPct val="100000"/>
              </a:lnSpc>
              <a:spcBef>
                <a:spcPct val="0"/>
              </a:spcBef>
              <a:spcAft>
                <a:spcPts val="0"/>
              </a:spcAft>
              <a:buClrTx/>
              <a:buSzTx/>
              <a:buFontTx/>
              <a:buNone/>
              <a:tabLst/>
              <a:defRPr/>
            </a:pPr>
            <a:r>
              <a:rPr lang="pt-BR" sz="2800" dirty="0" smtClean="0">
                <a:latin typeface="+mj-lt"/>
                <a:ea typeface="+mj-ea"/>
                <a:cs typeface="+mj-cs"/>
              </a:rPr>
              <a:t>Prefácio</a:t>
            </a:r>
            <a:endParaRPr kumimoji="0" lang="pt-BR" sz="2800" b="0" i="0" u="none" strike="noStrike" kern="1200" cap="none" spc="0" normalizeH="0" baseline="0" noProof="0" dirty="0" smtClean="0">
              <a:ln>
                <a:noFill/>
              </a:ln>
              <a:solidFill>
                <a:schemeClr val="tx1"/>
              </a:solidFill>
              <a:effectLst/>
              <a:uLnTx/>
              <a:uFillTx/>
              <a:latin typeface="+mj-lt"/>
              <a:ea typeface="+mj-ea"/>
              <a:cs typeface="+mj-cs"/>
            </a:endParaRPr>
          </a:p>
          <a:p>
            <a:pPr marL="0" marR="0" lvl="0" indent="0" defTabSz="914400" rtl="0" eaLnBrk="1" fontAlgn="auto" latinLnBrk="0" hangingPunct="1">
              <a:lnSpc>
                <a:spcPct val="100000"/>
              </a:lnSpc>
              <a:spcBef>
                <a:spcPct val="0"/>
              </a:spcBef>
              <a:spcAft>
                <a:spcPts val="0"/>
              </a:spcAft>
              <a:buClrTx/>
              <a:buSzTx/>
              <a:buFontTx/>
              <a:buNone/>
              <a:tabLst/>
              <a:defRPr/>
            </a:pPr>
            <a:r>
              <a:rPr lang="pt-BR" sz="2400" b="1" dirty="0" smtClean="0">
                <a:latin typeface="+mj-lt"/>
                <a:ea typeface="+mj-ea"/>
                <a:cs typeface="+mj-cs"/>
              </a:rPr>
              <a:t>A informação e a sobrevivência</a:t>
            </a:r>
            <a:endParaRPr kumimoji="0" lang="pt-BR" sz="2400" b="1" i="0" u="none" strike="noStrike" kern="1200" cap="none" spc="0" normalizeH="0" baseline="0" noProof="0" dirty="0">
              <a:ln>
                <a:noFill/>
              </a:ln>
              <a:solidFill>
                <a:schemeClr val="tx1"/>
              </a:solidFill>
              <a:effectLst/>
              <a:uLnTx/>
              <a:uFillTx/>
              <a:latin typeface="+mj-lt"/>
              <a:ea typeface="+mj-ea"/>
              <a:cs typeface="+mj-cs"/>
            </a:endParaRPr>
          </a:p>
        </p:txBody>
      </p:sp>
      <p:sp>
        <p:nvSpPr>
          <p:cNvPr id="8" name="Título 1"/>
          <p:cNvSpPr txBox="1">
            <a:spLocks/>
          </p:cNvSpPr>
          <p:nvPr/>
        </p:nvSpPr>
        <p:spPr>
          <a:xfrm>
            <a:off x="571480" y="1905906"/>
            <a:ext cx="6000792" cy="7799622"/>
          </a:xfrm>
          <a:prstGeom prst="rect">
            <a:avLst/>
          </a:prstGeom>
        </p:spPr>
        <p:txBody>
          <a:bodyPr vert="horz" lIns="91440" tIns="45720" rIns="91440" bIns="45720" rtlCol="0" anchor="t" anchorCtr="0">
            <a:noAutofit/>
          </a:bodyPr>
          <a:lstStyle/>
          <a:p>
            <a:pPr marL="0" marR="0" lvl="0" indent="0" algn="just" defTabSz="914400" rtl="0" eaLnBrk="1" fontAlgn="auto" latinLnBrk="0" hangingPunct="1">
              <a:lnSpc>
                <a:spcPct val="100000"/>
              </a:lnSpc>
              <a:spcBef>
                <a:spcPct val="0"/>
              </a:spcBef>
              <a:spcAft>
                <a:spcPts val="0"/>
              </a:spcAft>
              <a:buClrTx/>
              <a:buSzTx/>
              <a:buFontTx/>
              <a:buNone/>
              <a:tabLst/>
              <a:defRPr/>
            </a:pPr>
            <a:r>
              <a:rPr lang="pt-BR" sz="1400" dirty="0" smtClean="0">
                <a:latin typeface="+mj-lt"/>
                <a:ea typeface="+mj-ea"/>
                <a:cs typeface="+mj-cs"/>
              </a:rPr>
              <a:t>O aprendizado atual está como sempre foi: manipulado, desde sua criação.</a:t>
            </a:r>
            <a:endParaRPr kumimoji="0" lang="pt-BR" sz="1400" i="0" u="none" strike="noStrike" kern="1200" cap="none" spc="0" normalizeH="0" baseline="0" noProof="0" dirty="0" smtClean="0">
              <a:ln>
                <a:noFill/>
              </a:ln>
              <a:solidFill>
                <a:schemeClr val="tx1"/>
              </a:solidFill>
              <a:effectLst/>
              <a:uLnTx/>
              <a:uFillTx/>
              <a:latin typeface="+mj-lt"/>
              <a:ea typeface="+mj-ea"/>
              <a:cs typeface="+mj-cs"/>
            </a:endParaRPr>
          </a:p>
          <a:p>
            <a:pPr marL="0" marR="0" lvl="0" indent="0" algn="just" defTabSz="914400" rtl="0" eaLnBrk="1" fontAlgn="auto" latinLnBrk="0" hangingPunct="1">
              <a:lnSpc>
                <a:spcPct val="100000"/>
              </a:lnSpc>
              <a:spcBef>
                <a:spcPct val="0"/>
              </a:spcBef>
              <a:spcAft>
                <a:spcPts val="0"/>
              </a:spcAft>
              <a:buClrTx/>
              <a:buSzTx/>
              <a:buFontTx/>
              <a:buNone/>
              <a:tabLst/>
              <a:defRPr/>
            </a:pPr>
            <a:r>
              <a:rPr kumimoji="0" lang="pt-BR" sz="1400" i="0" u="none" strike="noStrike" kern="1200" cap="none" spc="0" normalizeH="0" baseline="0" noProof="0" dirty="0" smtClean="0">
                <a:ln>
                  <a:noFill/>
                </a:ln>
                <a:solidFill>
                  <a:schemeClr val="tx1"/>
                </a:solidFill>
                <a:effectLst/>
                <a:uLnTx/>
                <a:uFillTx/>
                <a:latin typeface="+mj-lt"/>
                <a:ea typeface="+mj-ea"/>
                <a:cs typeface="+mj-cs"/>
              </a:rPr>
              <a:t>Desde o</a:t>
            </a:r>
            <a:r>
              <a:rPr kumimoji="0" lang="pt-BR" sz="1400" i="0" u="none" strike="noStrike" kern="1200" cap="none" spc="0" normalizeH="0" noProof="0" dirty="0" smtClean="0">
                <a:ln>
                  <a:noFill/>
                </a:ln>
                <a:solidFill>
                  <a:schemeClr val="tx1"/>
                </a:solidFill>
                <a:effectLst/>
                <a:uLnTx/>
                <a:uFillTx/>
                <a:latin typeface="+mj-lt"/>
                <a:ea typeface="+mj-ea"/>
                <a:cs typeface="+mj-cs"/>
              </a:rPr>
              <a:t> tempo dos homens e mulheres das cavernas a informação é sobrevivência. </a:t>
            </a:r>
            <a:r>
              <a:rPr lang="pt-BR" sz="1400" dirty="0" smtClean="0">
                <a:latin typeface="+mj-lt"/>
                <a:ea typeface="+mj-ea"/>
                <a:cs typeface="+mj-cs"/>
              </a:rPr>
              <a:t>Quando o ser humano passou da fase de utilizar a informação para apenas sobreviver, ele começou a utilizá-la como meio de controle e repressão a sua própria tribo/sociedade/meio em que vive/natureza.</a:t>
            </a:r>
          </a:p>
          <a:p>
            <a:pPr marL="0" marR="0" lvl="0" indent="0" algn="just" defTabSz="914400" rtl="0" eaLnBrk="1" fontAlgn="auto" latinLnBrk="0" hangingPunct="1">
              <a:lnSpc>
                <a:spcPct val="100000"/>
              </a:lnSpc>
              <a:spcBef>
                <a:spcPct val="0"/>
              </a:spcBef>
              <a:spcAft>
                <a:spcPts val="0"/>
              </a:spcAft>
              <a:buClrTx/>
              <a:buSzTx/>
              <a:buFontTx/>
              <a:buNone/>
              <a:tabLst/>
              <a:defRPr/>
            </a:pPr>
            <a:endParaRPr lang="pt-BR" sz="1400" dirty="0" smtClean="0">
              <a:latin typeface="+mj-lt"/>
              <a:ea typeface="+mj-ea"/>
              <a:cs typeface="+mj-cs"/>
            </a:endParaRPr>
          </a:p>
          <a:p>
            <a:pPr lvl="0" algn="just">
              <a:spcBef>
                <a:spcPct val="0"/>
              </a:spcBef>
              <a:defRPr/>
            </a:pPr>
            <a:r>
              <a:rPr lang="pt-BR" sz="1400" dirty="0" smtClean="0">
                <a:latin typeface="+mj-lt"/>
                <a:ea typeface="+mj-ea"/>
                <a:cs typeface="+mj-cs"/>
              </a:rPr>
              <a:t>Desde então temos tribos contra tribos, civilizações contra civilizações, impérios contra </a:t>
            </a:r>
            <a:r>
              <a:rPr lang="pt-BR" sz="1400" dirty="0" smtClean="0"/>
              <a:t>impérios...</a:t>
            </a:r>
            <a:endParaRPr lang="pt-BR" sz="1400" dirty="0" smtClean="0">
              <a:latin typeface="+mj-lt"/>
              <a:ea typeface="+mj-ea"/>
              <a:cs typeface="+mj-cs"/>
            </a:endParaRPr>
          </a:p>
          <a:p>
            <a:pPr lvl="0" algn="just">
              <a:spcBef>
                <a:spcPct val="0"/>
              </a:spcBef>
              <a:defRPr/>
            </a:pPr>
            <a:r>
              <a:rPr lang="pt-BR" sz="1400" dirty="0" smtClean="0">
                <a:latin typeface="+mj-lt"/>
                <a:ea typeface="+mj-ea"/>
                <a:cs typeface="+mj-cs"/>
              </a:rPr>
              <a:t>Sendo que o que determina o vencedor desde o tempo das cavernas até hoje é a informação.</a:t>
            </a:r>
          </a:p>
          <a:p>
            <a:pPr lvl="0" algn="just">
              <a:spcBef>
                <a:spcPct val="0"/>
              </a:spcBef>
              <a:defRPr/>
            </a:pPr>
            <a:endParaRPr lang="pt-BR" sz="1400" dirty="0" smtClean="0">
              <a:latin typeface="+mj-lt"/>
              <a:ea typeface="+mj-ea"/>
              <a:cs typeface="+mj-cs"/>
            </a:endParaRPr>
          </a:p>
          <a:p>
            <a:pPr lvl="0" algn="just">
              <a:spcBef>
                <a:spcPct val="0"/>
              </a:spcBef>
              <a:defRPr/>
            </a:pPr>
            <a:r>
              <a:rPr lang="pt-BR" sz="1400" dirty="0" smtClean="0">
                <a:latin typeface="+mj-lt"/>
                <a:ea typeface="+mj-ea"/>
                <a:cs typeface="+mj-cs"/>
              </a:rPr>
              <a:t>Quando o ser humano começou a utilizar a primeira grande informação que foi a utilização do fogo, </a:t>
            </a:r>
            <a:r>
              <a:rPr lang="pt-BR" b="1" dirty="0" smtClean="0">
                <a:latin typeface="+mj-lt"/>
                <a:ea typeface="+mj-ea"/>
                <a:cs typeface="+mj-cs"/>
              </a:rPr>
              <a:t>a natureza </a:t>
            </a:r>
            <a:r>
              <a:rPr lang="pt-BR" sz="1400" dirty="0" smtClean="0">
                <a:latin typeface="+mj-lt"/>
                <a:ea typeface="+mj-ea"/>
                <a:cs typeface="+mj-cs"/>
              </a:rPr>
              <a:t>e as outras tribos atacadas não tinham chance alguma e foram derrotadas.</a:t>
            </a:r>
          </a:p>
          <a:p>
            <a:pPr lvl="0" algn="just">
              <a:spcBef>
                <a:spcPct val="0"/>
              </a:spcBef>
              <a:defRPr/>
            </a:pPr>
            <a:endParaRPr lang="pt-BR" sz="1400" dirty="0" smtClean="0">
              <a:latin typeface="+mj-lt"/>
              <a:ea typeface="+mj-ea"/>
              <a:cs typeface="+mj-cs"/>
            </a:endParaRPr>
          </a:p>
          <a:p>
            <a:pPr algn="just">
              <a:spcBef>
                <a:spcPct val="0"/>
              </a:spcBef>
              <a:defRPr/>
            </a:pPr>
            <a:r>
              <a:rPr lang="pt-BR" sz="1400" dirty="0" smtClean="0"/>
              <a:t>Quando o ser humano começou a utilizar armas primitivas do tempo da pedra lascada de fabricação humana, as outras tribos atacadas não tinham chance alguma e foram derrotadas.</a:t>
            </a:r>
          </a:p>
          <a:p>
            <a:pPr algn="just">
              <a:spcBef>
                <a:spcPct val="0"/>
              </a:spcBef>
              <a:defRPr/>
            </a:pPr>
            <a:endParaRPr lang="pt-BR" sz="1400" dirty="0" smtClean="0"/>
          </a:p>
          <a:p>
            <a:pPr algn="just">
              <a:spcBef>
                <a:spcPct val="0"/>
              </a:spcBef>
              <a:defRPr/>
            </a:pPr>
            <a:r>
              <a:rPr lang="pt-BR" sz="1400" dirty="0" smtClean="0"/>
              <a:t>Quando o ser humano começou a utilizar armas, utilizando o minério de ferro entre outros, posteriormente manipulando-os até se chegar as espadas lanças..., as outras tribos atacadas não tinham chance alguma e foram derrotadas.</a:t>
            </a:r>
          </a:p>
          <a:p>
            <a:pPr algn="just">
              <a:spcBef>
                <a:spcPct val="0"/>
              </a:spcBef>
              <a:defRPr/>
            </a:pPr>
            <a:endParaRPr lang="pt-BR" sz="1400" dirty="0" smtClean="0"/>
          </a:p>
          <a:p>
            <a:pPr algn="just">
              <a:spcBef>
                <a:spcPct val="0"/>
              </a:spcBef>
              <a:defRPr/>
            </a:pPr>
            <a:r>
              <a:rPr lang="pt-BR" sz="1400" dirty="0" smtClean="0"/>
              <a:t>Quando o império chinês criou e utilizou a pólvora e o seu uso em combates/guerras se espalhou as sociedades que utilizavam apenas espadas lanças... foram derrotadas. E chegamos a criação da bomba atômica e nuclear, como saber se o aprendizado é manipulado?</a:t>
            </a:r>
          </a:p>
          <a:p>
            <a:pPr algn="just">
              <a:spcBef>
                <a:spcPct val="0"/>
              </a:spcBef>
              <a:defRPr/>
            </a:pPr>
            <a:r>
              <a:rPr lang="pt-BR" sz="1400" dirty="0" smtClean="0"/>
              <a:t>Tente você(uma sociedade/grupo/indivíduo) criar uma bomba atômica ou nuclear.</a:t>
            </a:r>
          </a:p>
          <a:p>
            <a:pPr algn="just">
              <a:spcBef>
                <a:spcPct val="0"/>
              </a:spcBef>
              <a:defRPr/>
            </a:pPr>
            <a:endParaRPr lang="pt-BR" sz="1400" dirty="0" smtClean="0"/>
          </a:p>
          <a:p>
            <a:pPr algn="just">
              <a:spcBef>
                <a:spcPct val="0"/>
              </a:spcBef>
              <a:defRPr/>
            </a:pPr>
            <a:r>
              <a:rPr lang="pt-BR" sz="1400" dirty="0" smtClean="0"/>
              <a:t>Nas nossas aulas, não vou lhe ensinar a criar uma bomba </a:t>
            </a:r>
            <a:r>
              <a:rPr lang="pt-BR" sz="1400" dirty="0"/>
              <a:t>atômica ou </a:t>
            </a:r>
            <a:r>
              <a:rPr lang="pt-BR" sz="1400" dirty="0" smtClean="0"/>
              <a:t>nuclear. Irei repassar as informações acumuladas das gerações anteriores para a sobrevivência das futuras gerações.  </a:t>
            </a:r>
          </a:p>
          <a:p>
            <a:pPr algn="just">
              <a:spcBef>
                <a:spcPct val="0"/>
              </a:spcBef>
              <a:defRPr/>
            </a:pPr>
            <a:endParaRPr lang="pt-BR" sz="1400" dirty="0" smtClean="0"/>
          </a:p>
          <a:p>
            <a:pPr algn="just">
              <a:spcBef>
                <a:spcPct val="0"/>
              </a:spcBef>
              <a:defRPr/>
            </a:pPr>
            <a:r>
              <a:rPr lang="pt-BR" sz="1400" dirty="0" smtClean="0"/>
              <a:t>Conforme o nosso histórico, a geração ou gerações que irão sobreviver serão as que mais bem utilizarem a informação.</a:t>
            </a:r>
          </a:p>
          <a:p>
            <a:pPr algn="just">
              <a:spcBef>
                <a:spcPct val="0"/>
              </a:spcBef>
              <a:defRPr/>
            </a:pPr>
            <a:endParaRPr lang="pt-BR" sz="1400" dirty="0" smtClean="0"/>
          </a:p>
          <a:p>
            <a:pPr algn="just">
              <a:spcBef>
                <a:spcPct val="0"/>
              </a:spcBef>
              <a:defRPr/>
            </a:pPr>
            <a:endParaRPr lang="pt-BR" sz="1400" dirty="0" smtClean="0"/>
          </a:p>
          <a:p>
            <a:pPr algn="just">
              <a:spcBef>
                <a:spcPct val="0"/>
              </a:spcBef>
              <a:defRPr/>
            </a:pPr>
            <a:endParaRPr lang="pt-BR" sz="1400" dirty="0" smtClean="0"/>
          </a:p>
          <a:p>
            <a:pPr algn="just">
              <a:spcBef>
                <a:spcPct val="0"/>
              </a:spcBef>
              <a:defRPr/>
            </a:pPr>
            <a:endParaRPr lang="pt-BR" sz="1400" dirty="0" smtClean="0"/>
          </a:p>
          <a:p>
            <a:pPr lvl="0" algn="just">
              <a:spcBef>
                <a:spcPct val="0"/>
              </a:spcBef>
              <a:defRPr/>
            </a:pPr>
            <a:endParaRPr lang="pt-BR" sz="1400" dirty="0" smtClean="0">
              <a:latin typeface="+mj-lt"/>
              <a:ea typeface="+mj-ea"/>
              <a:cs typeface="+mj-cs"/>
            </a:endParaRPr>
          </a:p>
          <a:p>
            <a:pPr lvl="0" algn="just">
              <a:spcBef>
                <a:spcPct val="0"/>
              </a:spcBef>
              <a:defRPr/>
            </a:pPr>
            <a:endParaRPr lang="pt-BR" sz="1400" dirty="0" smtClean="0">
              <a:latin typeface="+mj-lt"/>
              <a:ea typeface="+mj-ea"/>
              <a:cs typeface="+mj-cs"/>
            </a:endParaRPr>
          </a:p>
          <a:p>
            <a:pPr marL="0" marR="0" lvl="0" indent="0" algn="just" defTabSz="914400" rtl="0" eaLnBrk="1" fontAlgn="auto" latinLnBrk="0" hangingPunct="1">
              <a:lnSpc>
                <a:spcPct val="100000"/>
              </a:lnSpc>
              <a:spcBef>
                <a:spcPct val="0"/>
              </a:spcBef>
              <a:spcAft>
                <a:spcPts val="0"/>
              </a:spcAft>
              <a:buClrTx/>
              <a:buSzTx/>
              <a:buFontTx/>
              <a:buNone/>
              <a:tabLst/>
              <a:defRPr/>
            </a:pPr>
            <a:endParaRPr kumimoji="0" lang="pt-BR" sz="1400" i="0" u="none" strike="noStrike" kern="1200" cap="none" spc="0" normalizeH="0" noProof="0" dirty="0" smtClean="0">
              <a:ln>
                <a:noFill/>
              </a:ln>
              <a:solidFill>
                <a:schemeClr val="tx1"/>
              </a:solidFill>
              <a:effectLst/>
              <a:uLnTx/>
              <a:uFillTx/>
              <a:latin typeface="+mj-lt"/>
              <a:ea typeface="+mj-ea"/>
              <a:cs typeface="+mj-cs"/>
            </a:endParaRPr>
          </a:p>
          <a:p>
            <a:pPr marL="0" marR="0" lvl="0" indent="0" algn="just" defTabSz="914400" rtl="0" eaLnBrk="1" fontAlgn="auto" latinLnBrk="0" hangingPunct="1">
              <a:lnSpc>
                <a:spcPct val="100000"/>
              </a:lnSpc>
              <a:spcBef>
                <a:spcPct val="0"/>
              </a:spcBef>
              <a:spcAft>
                <a:spcPts val="0"/>
              </a:spcAft>
              <a:buClrTx/>
              <a:buSzTx/>
              <a:buFontTx/>
              <a:buNone/>
              <a:tabLst/>
              <a:defRPr/>
            </a:pPr>
            <a:endParaRPr kumimoji="0" lang="pt-BR" sz="1400" i="0" u="none" strike="noStrike" kern="1200" cap="none" spc="0" normalizeH="0" baseline="0" noProof="0" dirty="0">
              <a:ln>
                <a:noFill/>
              </a:ln>
              <a:solidFill>
                <a:schemeClr val="tx1"/>
              </a:solidFill>
              <a:effectLst/>
              <a:uLnTx/>
              <a:uFillTx/>
              <a:latin typeface="+mj-lt"/>
              <a:ea typeface="+mj-ea"/>
              <a:cs typeface="+mj-cs"/>
            </a:endParaRPr>
          </a:p>
        </p:txBody>
      </p:sp>
      <p:pic>
        <p:nvPicPr>
          <p:cNvPr id="10"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1" name="Conector reto 10"/>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pic>
        <p:nvPicPr>
          <p:cNvPr id="12" name="Picture 2" descr="Resultado de imagem para java"/>
          <p:cNvPicPr>
            <a:picLocks noChangeAspect="1" noChangeArrowheads="1"/>
          </p:cNvPicPr>
          <p:nvPr/>
        </p:nvPicPr>
        <p:blipFill>
          <a:blip r:embed="rId3"/>
          <a:srcRect/>
          <a:stretch>
            <a:fillRect/>
          </a:stretch>
        </p:blipFill>
        <p:spPr bwMode="auto">
          <a:xfrm>
            <a:off x="6100217" y="177494"/>
            <a:ext cx="660016" cy="918283"/>
          </a:xfrm>
          <a:prstGeom prst="rect">
            <a:avLst/>
          </a:prstGeom>
          <a:noFill/>
        </p:spPr>
      </p:pic>
      <p:sp>
        <p:nvSpPr>
          <p:cNvPr id="15" name="Cruz 14"/>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 name="Cruz 15"/>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 name="Retângulo 16"/>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19" name="Retângulo 18"/>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13" name="Título 1"/>
          <p:cNvSpPr txBox="1">
            <a:spLocks/>
          </p:cNvSpPr>
          <p:nvPr/>
        </p:nvSpPr>
        <p:spPr>
          <a:xfrm>
            <a:off x="1484784" y="0"/>
            <a:ext cx="3944480"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dirty="0"/>
              <a:t>Empreendedorismo</a:t>
            </a:r>
            <a:endParaRPr lang="pt-BR" sz="3600" dirty="0"/>
          </a:p>
        </p:txBody>
      </p:sp>
    </p:spTree>
    <p:extLst>
      <p:ext uri="{BB962C8B-B14F-4D97-AF65-F5344CB8AC3E}">
        <p14:creationId xmlns:p14="http://schemas.microsoft.com/office/powerpoint/2010/main" val="173794705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r>
              <a:rPr lang="pt-BR" sz="1400" dirty="0"/>
              <a:t>Quando o assunto é inovação, o processo de empreender é voltado para o termo de </a:t>
            </a:r>
            <a:r>
              <a:rPr lang="pt-BR" sz="1400" b="1" dirty="0"/>
              <a:t>inovação tecnológica</a:t>
            </a:r>
            <a:r>
              <a:rPr lang="pt-BR" sz="1400" dirty="0"/>
              <a:t>. Nesse caso, as inovações tecnológicas têm sido um grande diferencial, influenciando o desenvolvimento econômico mundial</a:t>
            </a:r>
            <a:r>
              <a:rPr lang="pt-BR" sz="1400" dirty="0" smtClean="0"/>
              <a:t>.</a:t>
            </a:r>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r>
              <a:rPr lang="pt-BR" sz="1400" dirty="0"/>
              <a:t>Fatores do desenvolvimento econômico. </a:t>
            </a:r>
            <a:r>
              <a:rPr lang="pt-BR" sz="1400" b="1" dirty="0"/>
              <a:t>Fonte</a:t>
            </a:r>
            <a:r>
              <a:rPr lang="pt-BR" sz="1400" dirty="0"/>
              <a:t>: SMILOR; GILL, 1986 apud DORNELAS, 2016. (Adaptado</a:t>
            </a:r>
            <a:r>
              <a:rPr lang="pt-BR" sz="1400" dirty="0" smtClean="0"/>
              <a:t>).</a:t>
            </a:r>
          </a:p>
          <a:p>
            <a:pPr fontAlgn="base"/>
            <a:endParaRPr lang="pt-BR" sz="1400" dirty="0"/>
          </a:p>
          <a:p>
            <a:pPr fontAlgn="base"/>
            <a:endParaRPr lang="pt-BR" sz="1400" dirty="0"/>
          </a:p>
          <a:p>
            <a:pPr fontAlgn="base"/>
            <a:endParaRPr lang="pt-BR" sz="1400" dirty="0"/>
          </a:p>
        </p:txBody>
      </p:sp>
      <p:grpSp>
        <p:nvGrpSpPr>
          <p:cNvPr id="6" name="Grupo 5"/>
          <p:cNvGrpSpPr/>
          <p:nvPr/>
        </p:nvGrpSpPr>
        <p:grpSpPr>
          <a:xfrm>
            <a:off x="6348841" y="1532888"/>
            <a:ext cx="450850" cy="8028624"/>
            <a:chOff x="6348841" y="1532888"/>
            <a:chExt cx="450850" cy="8028624"/>
          </a:xfrm>
        </p:grpSpPr>
        <p:sp>
          <p:nvSpPr>
            <p:cNvPr id="22" name="Retângulo de cantos arredondados 21"/>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                   Descrevendo </a:t>
              </a:r>
              <a:r>
                <a:rPr lang="pt-BR" dirty="0"/>
                <a:t>as características do perfil do empreendedor</a:t>
              </a:r>
            </a:p>
          </p:txBody>
        </p:sp>
        <p:pic>
          <p:nvPicPr>
            <p:cNvPr id="23" name="Imagem 22"/>
            <p:cNvPicPr>
              <a:picLocks noChangeAspect="1"/>
            </p:cNvPicPr>
            <p:nvPr/>
          </p:nvPicPr>
          <p:blipFill>
            <a:blip r:embed="rId5"/>
            <a:stretch>
              <a:fillRect/>
            </a:stretch>
          </p:blipFill>
          <p:spPr>
            <a:xfrm rot="5400000">
              <a:off x="6010271" y="1978961"/>
              <a:ext cx="1123541" cy="422103"/>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0" name="Título 1"/>
          <p:cNvSpPr txBox="1">
            <a:spLocks/>
          </p:cNvSpPr>
          <p:nvPr/>
        </p:nvSpPr>
        <p:spPr>
          <a:xfrm>
            <a:off x="1484784" y="0"/>
            <a:ext cx="3944480"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dirty="0"/>
              <a:t>Empreendedorismo</a:t>
            </a:r>
            <a:endParaRPr lang="pt-BR" sz="3600" dirty="0"/>
          </a:p>
        </p:txBody>
      </p:sp>
      <p:grpSp>
        <p:nvGrpSpPr>
          <p:cNvPr id="2" name="Grupo 1"/>
          <p:cNvGrpSpPr/>
          <p:nvPr/>
        </p:nvGrpSpPr>
        <p:grpSpPr>
          <a:xfrm>
            <a:off x="303101" y="1051243"/>
            <a:ext cx="5699347" cy="380115"/>
            <a:chOff x="303101" y="1051243"/>
            <a:chExt cx="5699347" cy="380115"/>
          </a:xfrm>
        </p:grpSpPr>
        <p:sp>
          <p:nvSpPr>
            <p:cNvPr id="21" name="Retângulo de cantos arredondados 20"/>
            <p:cNvSpPr/>
            <p:nvPr/>
          </p:nvSpPr>
          <p:spPr>
            <a:xfrm>
              <a:off x="303101" y="1059557"/>
              <a:ext cx="5699347"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24" name="Retângulo de cantos arredondados 23"/>
            <p:cNvSpPr/>
            <p:nvPr/>
          </p:nvSpPr>
          <p:spPr>
            <a:xfrm>
              <a:off x="895350" y="1051243"/>
              <a:ext cx="5045345"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dirty="0"/>
                <a:t>Descrevendo as características do perfil do empreendedor</a:t>
              </a:r>
            </a:p>
          </p:txBody>
        </p:sp>
        <p:pic>
          <p:nvPicPr>
            <p:cNvPr id="25" name="Imagem 24"/>
            <p:cNvPicPr>
              <a:picLocks noChangeAspect="1"/>
            </p:cNvPicPr>
            <p:nvPr/>
          </p:nvPicPr>
          <p:blipFill>
            <a:blip r:embed="rId6"/>
            <a:stretch>
              <a:fillRect/>
            </a:stretch>
          </p:blipFill>
          <p:spPr>
            <a:xfrm>
              <a:off x="359837" y="1064975"/>
              <a:ext cx="494678" cy="358069"/>
            </a:xfrm>
            <a:prstGeom prst="rect">
              <a:avLst/>
            </a:prstGeom>
          </p:spPr>
        </p:pic>
      </p:grpSp>
      <p:pic>
        <p:nvPicPr>
          <p:cNvPr id="3" name="Imagem 2"/>
          <p:cNvPicPr>
            <a:picLocks noChangeAspect="1"/>
          </p:cNvPicPr>
          <p:nvPr/>
        </p:nvPicPr>
        <p:blipFill>
          <a:blip r:embed="rId7"/>
          <a:stretch>
            <a:fillRect/>
          </a:stretch>
        </p:blipFill>
        <p:spPr>
          <a:xfrm>
            <a:off x="437721" y="2864768"/>
            <a:ext cx="5793957" cy="4289449"/>
          </a:xfrm>
          <a:prstGeom prst="rect">
            <a:avLst/>
          </a:prstGeom>
        </p:spPr>
      </p:pic>
    </p:spTree>
    <p:extLst>
      <p:ext uri="{BB962C8B-B14F-4D97-AF65-F5344CB8AC3E}">
        <p14:creationId xmlns:p14="http://schemas.microsoft.com/office/powerpoint/2010/main" val="200817182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r>
              <a:rPr lang="pt-BR" sz="1400" dirty="0"/>
              <a:t>O estudioso Chiavenato, que escreveu o livro </a:t>
            </a:r>
            <a:r>
              <a:rPr lang="pt-BR" sz="1400" i="1" dirty="0"/>
              <a:t>Empreendedorismo, dando asas ao espírito empreendedor</a:t>
            </a:r>
            <a:r>
              <a:rPr lang="pt-BR" sz="1400" dirty="0"/>
              <a:t> em 2008, afirma que o empreendedor precisa possuir três características básicas: necessidade de realização, disposição para assumir riscos e autoconfiança.</a:t>
            </a:r>
          </a:p>
          <a:p>
            <a:pPr fontAlgn="base"/>
            <a:endParaRPr lang="pt-BR" sz="1400" dirty="0" smtClean="0"/>
          </a:p>
          <a:p>
            <a:pPr fontAlgn="base"/>
            <a:r>
              <a:rPr lang="pt-BR" sz="1400" b="1" dirty="0"/>
              <a:t>Necessidade de realização:</a:t>
            </a:r>
          </a:p>
          <a:p>
            <a:pPr fontAlgn="base"/>
            <a:r>
              <a:rPr lang="pt-BR" sz="1400" dirty="0"/>
              <a:t>Refere-se à necessidade que faz com que a pessoa coloque em prática seu sonho e se realize. Essa intensidade muda de pessoa para outra. Às vezes, quando criança, alguns empreendedores já conseguem demonstrar esta característica.</a:t>
            </a:r>
          </a:p>
          <a:p>
            <a:pPr fontAlgn="base"/>
            <a:endParaRPr lang="pt-BR" sz="1400" dirty="0"/>
          </a:p>
          <a:p>
            <a:pPr fontAlgn="base"/>
            <a:r>
              <a:rPr lang="pt-BR" sz="1400" b="1" dirty="0"/>
              <a:t>Disposição para assumir riscos:</a:t>
            </a:r>
          </a:p>
          <a:p>
            <a:pPr fontAlgn="base"/>
            <a:r>
              <a:rPr lang="pt-BR" sz="1400" dirty="0"/>
              <a:t>Relaciona-se com não ter medo de enfrentar os obstáculos e os desafios, além de apostar em suas ideias, correndo o risco para que elas se tornem realidade. Entretanto, o empreendedor deve ter em mente que não se deve assumir altos riscos sozinho, ou seja, os riscos podem ser compartilhados.</a:t>
            </a:r>
          </a:p>
          <a:p>
            <a:pPr fontAlgn="base"/>
            <a:endParaRPr lang="pt-BR" sz="1400" dirty="0"/>
          </a:p>
          <a:p>
            <a:pPr fontAlgn="base"/>
            <a:r>
              <a:rPr lang="pt-BR" sz="1400" b="1" dirty="0"/>
              <a:t>Autoconfiança:</a:t>
            </a:r>
          </a:p>
          <a:p>
            <a:pPr fontAlgn="base"/>
            <a:r>
              <a:rPr lang="pt-BR" sz="1400" dirty="0"/>
              <a:t>Enxergar os desafios como oportunidades e acreditar que eles podem dar certo</a:t>
            </a:r>
            <a:r>
              <a:rPr lang="pt-BR" sz="1400" dirty="0" smtClean="0"/>
              <a:t>.</a:t>
            </a:r>
          </a:p>
          <a:p>
            <a:pPr fontAlgn="base"/>
            <a:endParaRPr lang="pt-BR" sz="1400" dirty="0"/>
          </a:p>
          <a:p>
            <a:pPr fontAlgn="base"/>
            <a:r>
              <a:rPr lang="pt-BR" sz="1400" dirty="0"/>
              <a:t>Em primeiro lugar, é importante saber as razões pelas quais as pessoas se engajam em um negócio. </a:t>
            </a:r>
            <a:endParaRPr lang="pt-BR" sz="1400" dirty="0" smtClean="0"/>
          </a:p>
          <a:p>
            <a:pPr fontAlgn="base"/>
            <a:endParaRPr lang="pt-BR" sz="1400" dirty="0"/>
          </a:p>
          <a:p>
            <a:pPr fontAlgn="base"/>
            <a:r>
              <a:rPr lang="pt-BR" sz="1400" dirty="0" smtClean="0"/>
              <a:t>Essas </a:t>
            </a:r>
            <a:r>
              <a:rPr lang="pt-BR" sz="1400" dirty="0"/>
              <a:t>razões podem ser muitas, e é preciso entender como cada uma delas motiva o comportamento empreendedor.</a:t>
            </a:r>
            <a:endParaRPr lang="pt-BR" sz="1400" dirty="0" smtClean="0"/>
          </a:p>
          <a:p>
            <a:pPr fontAlgn="base"/>
            <a:endParaRPr lang="pt-BR" sz="1400" dirty="0"/>
          </a:p>
          <a:p>
            <a:pPr fontAlgn="base"/>
            <a:endParaRPr lang="pt-BR" sz="1400" dirty="0"/>
          </a:p>
          <a:p>
            <a:pPr fontAlgn="base"/>
            <a:endParaRPr lang="pt-BR" sz="1400" dirty="0"/>
          </a:p>
          <a:p>
            <a:pPr fontAlgn="base"/>
            <a:endParaRPr lang="pt-BR" sz="1400" dirty="0"/>
          </a:p>
        </p:txBody>
      </p:sp>
      <p:grpSp>
        <p:nvGrpSpPr>
          <p:cNvPr id="6" name="Grupo 5"/>
          <p:cNvGrpSpPr/>
          <p:nvPr/>
        </p:nvGrpSpPr>
        <p:grpSpPr>
          <a:xfrm>
            <a:off x="6348841" y="1532888"/>
            <a:ext cx="450850" cy="8028624"/>
            <a:chOff x="6348841" y="1532888"/>
            <a:chExt cx="450850" cy="8028624"/>
          </a:xfrm>
        </p:grpSpPr>
        <p:sp>
          <p:nvSpPr>
            <p:cNvPr id="22" name="Retângulo de cantos arredondados 21"/>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                   Descrevendo </a:t>
              </a:r>
              <a:r>
                <a:rPr lang="pt-BR" dirty="0"/>
                <a:t>as características do perfil do empreendedor</a:t>
              </a:r>
            </a:p>
          </p:txBody>
        </p:sp>
        <p:pic>
          <p:nvPicPr>
            <p:cNvPr id="23" name="Imagem 22"/>
            <p:cNvPicPr>
              <a:picLocks noChangeAspect="1"/>
            </p:cNvPicPr>
            <p:nvPr/>
          </p:nvPicPr>
          <p:blipFill>
            <a:blip r:embed="rId5"/>
            <a:stretch>
              <a:fillRect/>
            </a:stretch>
          </p:blipFill>
          <p:spPr>
            <a:xfrm rot="5400000">
              <a:off x="6010271" y="1978961"/>
              <a:ext cx="1123541" cy="422103"/>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0" name="Título 1"/>
          <p:cNvSpPr txBox="1">
            <a:spLocks/>
          </p:cNvSpPr>
          <p:nvPr/>
        </p:nvSpPr>
        <p:spPr>
          <a:xfrm>
            <a:off x="1484784" y="0"/>
            <a:ext cx="3944480"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dirty="0"/>
              <a:t>Empreendedorismo</a:t>
            </a:r>
            <a:endParaRPr lang="pt-BR" sz="3600" dirty="0"/>
          </a:p>
        </p:txBody>
      </p:sp>
      <p:grpSp>
        <p:nvGrpSpPr>
          <p:cNvPr id="2" name="Grupo 1"/>
          <p:cNvGrpSpPr/>
          <p:nvPr/>
        </p:nvGrpSpPr>
        <p:grpSpPr>
          <a:xfrm>
            <a:off x="303101" y="1051243"/>
            <a:ext cx="5699347" cy="380115"/>
            <a:chOff x="303101" y="1051243"/>
            <a:chExt cx="5699347" cy="380115"/>
          </a:xfrm>
        </p:grpSpPr>
        <p:sp>
          <p:nvSpPr>
            <p:cNvPr id="21" name="Retângulo de cantos arredondados 20"/>
            <p:cNvSpPr/>
            <p:nvPr/>
          </p:nvSpPr>
          <p:spPr>
            <a:xfrm>
              <a:off x="303101" y="1059557"/>
              <a:ext cx="5699347"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24" name="Retângulo de cantos arredondados 23"/>
            <p:cNvSpPr/>
            <p:nvPr/>
          </p:nvSpPr>
          <p:spPr>
            <a:xfrm>
              <a:off x="895350" y="1051243"/>
              <a:ext cx="5045345"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dirty="0"/>
                <a:t>Descrevendo as características do perfil do empreendedor</a:t>
              </a:r>
            </a:p>
          </p:txBody>
        </p:sp>
        <p:pic>
          <p:nvPicPr>
            <p:cNvPr id="25" name="Imagem 24"/>
            <p:cNvPicPr>
              <a:picLocks noChangeAspect="1"/>
            </p:cNvPicPr>
            <p:nvPr/>
          </p:nvPicPr>
          <p:blipFill>
            <a:blip r:embed="rId6"/>
            <a:stretch>
              <a:fillRect/>
            </a:stretch>
          </p:blipFill>
          <p:spPr>
            <a:xfrm>
              <a:off x="359837" y="1064975"/>
              <a:ext cx="494678" cy="358069"/>
            </a:xfrm>
            <a:prstGeom prst="rect">
              <a:avLst/>
            </a:prstGeom>
          </p:spPr>
        </p:pic>
      </p:grpSp>
    </p:spTree>
    <p:extLst>
      <p:ext uri="{BB962C8B-B14F-4D97-AF65-F5344CB8AC3E}">
        <p14:creationId xmlns:p14="http://schemas.microsoft.com/office/powerpoint/2010/main" val="367988861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r>
              <a:rPr lang="pt-BR" sz="1400" dirty="0" smtClean="0"/>
              <a:t>Razões </a:t>
            </a:r>
            <a:r>
              <a:rPr lang="pt-BR" sz="1400" dirty="0"/>
              <a:t>que engajam os empreendedores. </a:t>
            </a:r>
            <a:r>
              <a:rPr lang="pt-BR" sz="1400" b="1" dirty="0"/>
              <a:t>Fonte</a:t>
            </a:r>
            <a:r>
              <a:rPr lang="pt-BR" sz="1400" dirty="0"/>
              <a:t>: CHIAVENATO, 2008, p. 18. (Adaptado</a:t>
            </a:r>
            <a:r>
              <a:rPr lang="pt-BR" sz="1400" dirty="0" smtClean="0"/>
              <a:t>).</a:t>
            </a:r>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smtClean="0"/>
          </a:p>
          <a:p>
            <a:pPr fontAlgn="base"/>
            <a:r>
              <a:rPr lang="pt-BR" sz="1400" dirty="0"/>
              <a:t>O empreendedor, antes de iniciar seus negócios, também precisa ter </a:t>
            </a:r>
            <a:r>
              <a:rPr lang="pt-BR" sz="1400" b="1" dirty="0"/>
              <a:t>vontade de trabalhar duro</a:t>
            </a:r>
            <a:r>
              <a:rPr lang="pt-BR" sz="1400" dirty="0"/>
              <a:t>, </a:t>
            </a:r>
            <a:r>
              <a:rPr lang="pt-BR" sz="1400" b="1" dirty="0"/>
              <a:t>saber se comunicar</a:t>
            </a:r>
            <a:r>
              <a:rPr lang="pt-BR" sz="1400" dirty="0"/>
              <a:t> e </a:t>
            </a:r>
            <a:r>
              <a:rPr lang="pt-BR" sz="1400" b="1" dirty="0"/>
              <a:t>ser organizado</a:t>
            </a:r>
            <a:r>
              <a:rPr lang="pt-BR" sz="1400" dirty="0"/>
              <a:t>, ter orgulho daquilo que faz e, consequentemente, possuir e manter boas relações, assumir desafios calculáveis e saber </a:t>
            </a:r>
            <a:r>
              <a:rPr lang="pt-BR" sz="1400" dirty="0" smtClean="0"/>
              <a:t>tomar </a:t>
            </a:r>
            <a:r>
              <a:rPr lang="pt-BR" sz="1400" dirty="0"/>
              <a:t>decisões. Precisa trabalhar com metas e fazer de tudo para alcançá-las. Isso exige muita dedicação, concentração, busca de informações, planejamento, flexibilidade, dentre outros</a:t>
            </a:r>
            <a:r>
              <a:rPr lang="pt-BR" sz="1400" dirty="0" smtClean="0"/>
              <a:t>.</a:t>
            </a:r>
          </a:p>
          <a:p>
            <a:pPr fontAlgn="base"/>
            <a:endParaRPr lang="pt-BR" sz="1400" dirty="0"/>
          </a:p>
          <a:p>
            <a:pPr fontAlgn="base"/>
            <a:r>
              <a:rPr lang="pt-BR" sz="1400" dirty="0"/>
              <a:t>Como já falamos anteriormente, algumas características dos empreendedores não são inatas e nem inerentes, ou seja, podem ser desenvolvidas e adquiridas. Tais características são inúmeras, como ousadia, atenção às novas ideias, criatividade, inovação, determinação, autoconfiança, persistência, motivação, dentre outras.</a:t>
            </a:r>
          </a:p>
          <a:p>
            <a:pPr fontAlgn="base"/>
            <a:r>
              <a:rPr lang="pt-BR" sz="1400" dirty="0"/>
              <a:t>O empreendedor tem como parâmetro seguir aquilo que ele acredita ser uma oportunidade de negócio. Como as oportunidades são um conjunto de fontes de incerteza, os empreendedores precisam ter um discernimento para analisá-las e decidir se querem correr o risco e apostar no que acreditam que pode dar certo.</a:t>
            </a:r>
          </a:p>
          <a:p>
            <a:pPr fontAlgn="base"/>
            <a:endParaRPr lang="pt-BR" sz="1400" dirty="0"/>
          </a:p>
          <a:p>
            <a:pPr fontAlgn="base"/>
            <a:endParaRPr lang="pt-BR" sz="1400" dirty="0"/>
          </a:p>
          <a:p>
            <a:pPr fontAlgn="base"/>
            <a:endParaRPr lang="pt-BR" sz="1400" dirty="0"/>
          </a:p>
        </p:txBody>
      </p:sp>
      <p:grpSp>
        <p:nvGrpSpPr>
          <p:cNvPr id="6" name="Grupo 5"/>
          <p:cNvGrpSpPr/>
          <p:nvPr/>
        </p:nvGrpSpPr>
        <p:grpSpPr>
          <a:xfrm>
            <a:off x="6348841" y="1532888"/>
            <a:ext cx="450850" cy="8028624"/>
            <a:chOff x="6348841" y="1532888"/>
            <a:chExt cx="450850" cy="8028624"/>
          </a:xfrm>
        </p:grpSpPr>
        <p:sp>
          <p:nvSpPr>
            <p:cNvPr id="22" name="Retângulo de cantos arredondados 21"/>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                   Descrevendo </a:t>
              </a:r>
              <a:r>
                <a:rPr lang="pt-BR" dirty="0"/>
                <a:t>as características do perfil do empreendedor</a:t>
              </a:r>
            </a:p>
          </p:txBody>
        </p:sp>
        <p:pic>
          <p:nvPicPr>
            <p:cNvPr id="23" name="Imagem 22"/>
            <p:cNvPicPr>
              <a:picLocks noChangeAspect="1"/>
            </p:cNvPicPr>
            <p:nvPr/>
          </p:nvPicPr>
          <p:blipFill>
            <a:blip r:embed="rId5"/>
            <a:stretch>
              <a:fillRect/>
            </a:stretch>
          </p:blipFill>
          <p:spPr>
            <a:xfrm rot="5400000">
              <a:off x="6010271" y="1978961"/>
              <a:ext cx="1123541" cy="422103"/>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0" name="Título 1"/>
          <p:cNvSpPr txBox="1">
            <a:spLocks/>
          </p:cNvSpPr>
          <p:nvPr/>
        </p:nvSpPr>
        <p:spPr>
          <a:xfrm>
            <a:off x="1484784" y="0"/>
            <a:ext cx="3944480"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dirty="0"/>
              <a:t>Empreendedorismo</a:t>
            </a:r>
            <a:endParaRPr lang="pt-BR" sz="3600" dirty="0"/>
          </a:p>
        </p:txBody>
      </p:sp>
      <p:grpSp>
        <p:nvGrpSpPr>
          <p:cNvPr id="2" name="Grupo 1"/>
          <p:cNvGrpSpPr/>
          <p:nvPr/>
        </p:nvGrpSpPr>
        <p:grpSpPr>
          <a:xfrm>
            <a:off x="303101" y="1051243"/>
            <a:ext cx="5699347" cy="380115"/>
            <a:chOff x="303101" y="1051243"/>
            <a:chExt cx="5699347" cy="380115"/>
          </a:xfrm>
        </p:grpSpPr>
        <p:sp>
          <p:nvSpPr>
            <p:cNvPr id="21" name="Retângulo de cantos arredondados 20"/>
            <p:cNvSpPr/>
            <p:nvPr/>
          </p:nvSpPr>
          <p:spPr>
            <a:xfrm>
              <a:off x="303101" y="1059557"/>
              <a:ext cx="5699347"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24" name="Retângulo de cantos arredondados 23"/>
            <p:cNvSpPr/>
            <p:nvPr/>
          </p:nvSpPr>
          <p:spPr>
            <a:xfrm>
              <a:off x="895350" y="1051243"/>
              <a:ext cx="5045345"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dirty="0"/>
                <a:t>Descrevendo as características do perfil do empreendedor</a:t>
              </a:r>
            </a:p>
          </p:txBody>
        </p:sp>
        <p:pic>
          <p:nvPicPr>
            <p:cNvPr id="25" name="Imagem 24"/>
            <p:cNvPicPr>
              <a:picLocks noChangeAspect="1"/>
            </p:cNvPicPr>
            <p:nvPr/>
          </p:nvPicPr>
          <p:blipFill>
            <a:blip r:embed="rId6"/>
            <a:stretch>
              <a:fillRect/>
            </a:stretch>
          </p:blipFill>
          <p:spPr>
            <a:xfrm>
              <a:off x="359837" y="1064975"/>
              <a:ext cx="494678" cy="358069"/>
            </a:xfrm>
            <a:prstGeom prst="rect">
              <a:avLst/>
            </a:prstGeom>
          </p:spPr>
        </p:pic>
      </p:grpSp>
      <p:pic>
        <p:nvPicPr>
          <p:cNvPr id="4" name="Imagem 3"/>
          <p:cNvPicPr>
            <a:picLocks noChangeAspect="1"/>
          </p:cNvPicPr>
          <p:nvPr/>
        </p:nvPicPr>
        <p:blipFill>
          <a:blip r:embed="rId7"/>
          <a:stretch>
            <a:fillRect/>
          </a:stretch>
        </p:blipFill>
        <p:spPr>
          <a:xfrm>
            <a:off x="377561" y="2216692"/>
            <a:ext cx="5895177" cy="3194089"/>
          </a:xfrm>
          <a:prstGeom prst="rect">
            <a:avLst/>
          </a:prstGeom>
        </p:spPr>
      </p:pic>
    </p:spTree>
    <p:extLst>
      <p:ext uri="{BB962C8B-B14F-4D97-AF65-F5344CB8AC3E}">
        <p14:creationId xmlns:p14="http://schemas.microsoft.com/office/powerpoint/2010/main" val="397371677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r>
              <a:rPr lang="pt-BR" sz="1400" dirty="0"/>
              <a:t>No entanto, a dúvida e o medo podem atrapalhar o empreendedor na análise de uma grande oportunidade. </a:t>
            </a:r>
            <a:endParaRPr lang="pt-BR" sz="1400" dirty="0" smtClean="0"/>
          </a:p>
          <a:p>
            <a:pPr fontAlgn="base"/>
            <a:endParaRPr lang="pt-BR" sz="1400" dirty="0"/>
          </a:p>
          <a:p>
            <a:pPr fontAlgn="base"/>
            <a:r>
              <a:rPr lang="pt-BR" sz="1400" dirty="0" smtClean="0"/>
              <a:t>Por </a:t>
            </a:r>
            <a:r>
              <a:rPr lang="pt-BR" sz="1400" dirty="0"/>
              <a:t>isso, ele precisa de outras ferramentas que o auxiliem na decisão, como </a:t>
            </a:r>
            <a:r>
              <a:rPr lang="pt-BR" sz="1400" b="1" dirty="0"/>
              <a:t>informações sobre mercado</a:t>
            </a:r>
            <a:r>
              <a:rPr lang="pt-BR" sz="1400" dirty="0"/>
              <a:t>, o </a:t>
            </a:r>
            <a:r>
              <a:rPr lang="pt-BR" sz="1400" b="1" dirty="0"/>
              <a:t>produto </a:t>
            </a:r>
            <a:r>
              <a:rPr lang="pt-BR" sz="1400" dirty="0"/>
              <a:t>ou </a:t>
            </a:r>
            <a:r>
              <a:rPr lang="pt-BR" sz="1400" b="1" dirty="0"/>
              <a:t>serviço</a:t>
            </a:r>
            <a:r>
              <a:rPr lang="pt-BR" sz="1400" dirty="0"/>
              <a:t>, identificar quais são os </a:t>
            </a:r>
            <a:r>
              <a:rPr lang="pt-BR" sz="1400" b="1" dirty="0"/>
              <a:t>clientes potenciais</a:t>
            </a:r>
            <a:r>
              <a:rPr lang="pt-BR" sz="1400" dirty="0"/>
              <a:t>, </a:t>
            </a:r>
            <a:r>
              <a:rPr lang="pt-BR" sz="1400" b="1" dirty="0"/>
              <a:t>valor inicial</a:t>
            </a:r>
            <a:r>
              <a:rPr lang="pt-BR" sz="1400" dirty="0"/>
              <a:t> de investimento, em quanto tempo será </a:t>
            </a:r>
            <a:r>
              <a:rPr lang="pt-BR" sz="1400" b="1" dirty="0"/>
              <a:t>ROI </a:t>
            </a:r>
            <a:r>
              <a:rPr lang="pt-BR" sz="1400" dirty="0"/>
              <a:t>(retorno sobre o investimento), dentre outros</a:t>
            </a:r>
            <a:r>
              <a:rPr lang="pt-BR" sz="1400" dirty="0" smtClean="0"/>
              <a:t>.</a:t>
            </a:r>
          </a:p>
          <a:p>
            <a:pPr fontAlgn="base"/>
            <a:endParaRPr lang="pt-BR" sz="1400" dirty="0"/>
          </a:p>
          <a:p>
            <a:pPr fontAlgn="base"/>
            <a:r>
              <a:rPr lang="pt-BR" sz="1400" dirty="0"/>
              <a:t>Alguns autores afirmam que o empreendedor pensa de modo diferente das outras pessoas, ou seja, de acordo com uma situação, ele pode raciocinar de forma diferente dentro de um ambiente de decisões</a:t>
            </a:r>
            <a:r>
              <a:rPr lang="pt-BR" sz="1400" dirty="0" smtClean="0"/>
              <a:t>.</a:t>
            </a:r>
          </a:p>
          <a:p>
            <a:pPr fontAlgn="base"/>
            <a:endParaRPr lang="pt-BR" sz="1400" dirty="0"/>
          </a:p>
          <a:p>
            <a:pPr fontAlgn="base"/>
            <a:r>
              <a:rPr lang="pt-BR" sz="1400" dirty="0"/>
              <a:t>O empreendedor não tem medo de tomar decisões em situações inseguras, com riscos, pressões, incertezas. </a:t>
            </a:r>
            <a:endParaRPr lang="pt-BR" sz="1400" dirty="0" smtClean="0"/>
          </a:p>
          <a:p>
            <a:pPr fontAlgn="base"/>
            <a:endParaRPr lang="pt-BR" sz="1400" dirty="0"/>
          </a:p>
          <a:p>
            <a:pPr fontAlgn="base"/>
            <a:r>
              <a:rPr lang="pt-BR" sz="1400" dirty="0" smtClean="0"/>
              <a:t>Este </a:t>
            </a:r>
            <a:r>
              <a:rPr lang="pt-BR" sz="1400" dirty="0"/>
              <a:t>comportamento está na alma do empreendedor, como se ele quisesse pagar para ver o que vai acontecer, e o seu sentimento é de motivação e positividade, ele anseia por algo novo. </a:t>
            </a:r>
            <a:endParaRPr lang="pt-BR" sz="1400" dirty="0" smtClean="0"/>
          </a:p>
          <a:p>
            <a:pPr fontAlgn="base"/>
            <a:endParaRPr lang="pt-BR" sz="1400" dirty="0"/>
          </a:p>
          <a:p>
            <a:pPr fontAlgn="base"/>
            <a:r>
              <a:rPr lang="pt-BR" sz="1400" dirty="0" smtClean="0"/>
              <a:t>Portanto</a:t>
            </a:r>
            <a:r>
              <a:rPr lang="pt-BR" sz="1400" dirty="0"/>
              <a:t>, o empreendedor é uma pessoa que também investe em emoções e as utiliza na tomada de decisões e desenvolvimento de seus projetos.</a:t>
            </a:r>
          </a:p>
          <a:p>
            <a:pPr fontAlgn="base"/>
            <a:endParaRPr lang="pt-BR" sz="1400" dirty="0" smtClean="0"/>
          </a:p>
          <a:p>
            <a:pPr fontAlgn="base"/>
            <a:r>
              <a:rPr lang="pt-BR" sz="1400" dirty="0"/>
              <a:t>Nem todos pensam desta forma. Muitos, em momentos de crise, preferem desistir, “não trocar o certo pelo duvidoso”, optam pelo “pingar do que secar” e acabam por continuar na zona de conforto. A mudança incomoda,  faz com que você encontre novas formas de fazer aquilo que estava fazendo, mas nem todos gostam de mudança</a:t>
            </a:r>
            <a:r>
              <a:rPr lang="pt-BR" sz="1400" dirty="0" smtClean="0"/>
              <a:t>.</a:t>
            </a:r>
          </a:p>
          <a:p>
            <a:pPr fontAlgn="base"/>
            <a:endParaRPr lang="pt-BR" sz="1400" dirty="0"/>
          </a:p>
          <a:p>
            <a:pPr fontAlgn="base"/>
            <a:r>
              <a:rPr lang="pt-BR" sz="1400" dirty="0"/>
              <a:t>Os empreendedores são dinâmicos, flexíveis, engajados, determinados, persistentes, características que influenciam diretamente na tomada de decisão. Possuem uma mentalidade empreendedora</a:t>
            </a:r>
            <a:r>
              <a:rPr lang="pt-BR" sz="1400" dirty="0" smtClean="0"/>
              <a:t>.</a:t>
            </a:r>
          </a:p>
          <a:p>
            <a:pPr fontAlgn="base"/>
            <a:endParaRPr lang="pt-BR" sz="1400" dirty="0"/>
          </a:p>
          <a:p>
            <a:pPr fontAlgn="base"/>
            <a:r>
              <a:rPr lang="pt-BR" sz="1400" dirty="0"/>
              <a:t>Dessa forma, a mentalidade empreendedora faz com que o empreendedor tenha capacidade de detectar, agir e se movimentar, mesmo sob incertezas.</a:t>
            </a:r>
          </a:p>
          <a:p>
            <a:pPr fontAlgn="base"/>
            <a:endParaRPr lang="pt-BR" sz="1400" dirty="0"/>
          </a:p>
        </p:txBody>
      </p:sp>
      <p:grpSp>
        <p:nvGrpSpPr>
          <p:cNvPr id="6" name="Grupo 5"/>
          <p:cNvGrpSpPr/>
          <p:nvPr/>
        </p:nvGrpSpPr>
        <p:grpSpPr>
          <a:xfrm>
            <a:off x="6348841" y="1532888"/>
            <a:ext cx="450850" cy="8028624"/>
            <a:chOff x="6348841" y="1532888"/>
            <a:chExt cx="450850" cy="8028624"/>
          </a:xfrm>
        </p:grpSpPr>
        <p:sp>
          <p:nvSpPr>
            <p:cNvPr id="22" name="Retângulo de cantos arredondados 21"/>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                   Descrevendo </a:t>
              </a:r>
              <a:r>
                <a:rPr lang="pt-BR" dirty="0"/>
                <a:t>as características do perfil do empreendedor</a:t>
              </a:r>
            </a:p>
          </p:txBody>
        </p:sp>
        <p:pic>
          <p:nvPicPr>
            <p:cNvPr id="23" name="Imagem 22"/>
            <p:cNvPicPr>
              <a:picLocks noChangeAspect="1"/>
            </p:cNvPicPr>
            <p:nvPr/>
          </p:nvPicPr>
          <p:blipFill>
            <a:blip r:embed="rId5"/>
            <a:stretch>
              <a:fillRect/>
            </a:stretch>
          </p:blipFill>
          <p:spPr>
            <a:xfrm rot="5400000">
              <a:off x="6010271" y="1978961"/>
              <a:ext cx="1123541" cy="422103"/>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0" name="Título 1"/>
          <p:cNvSpPr txBox="1">
            <a:spLocks/>
          </p:cNvSpPr>
          <p:nvPr/>
        </p:nvSpPr>
        <p:spPr>
          <a:xfrm>
            <a:off x="1484784" y="0"/>
            <a:ext cx="3944480"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dirty="0"/>
              <a:t>Empreendedorismo</a:t>
            </a:r>
            <a:endParaRPr lang="pt-BR" sz="3600" dirty="0"/>
          </a:p>
        </p:txBody>
      </p:sp>
      <p:grpSp>
        <p:nvGrpSpPr>
          <p:cNvPr id="2" name="Grupo 1"/>
          <p:cNvGrpSpPr/>
          <p:nvPr/>
        </p:nvGrpSpPr>
        <p:grpSpPr>
          <a:xfrm>
            <a:off x="303101" y="1051243"/>
            <a:ext cx="5699347" cy="380115"/>
            <a:chOff x="303101" y="1051243"/>
            <a:chExt cx="5699347" cy="380115"/>
          </a:xfrm>
        </p:grpSpPr>
        <p:sp>
          <p:nvSpPr>
            <p:cNvPr id="21" name="Retângulo de cantos arredondados 20"/>
            <p:cNvSpPr/>
            <p:nvPr/>
          </p:nvSpPr>
          <p:spPr>
            <a:xfrm>
              <a:off x="303101" y="1059557"/>
              <a:ext cx="5699347"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24" name="Retângulo de cantos arredondados 23"/>
            <p:cNvSpPr/>
            <p:nvPr/>
          </p:nvSpPr>
          <p:spPr>
            <a:xfrm>
              <a:off x="895350" y="1051243"/>
              <a:ext cx="5045345"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dirty="0"/>
                <a:t>Descrevendo as características do perfil do empreendedor</a:t>
              </a:r>
            </a:p>
          </p:txBody>
        </p:sp>
        <p:pic>
          <p:nvPicPr>
            <p:cNvPr id="25" name="Imagem 24"/>
            <p:cNvPicPr>
              <a:picLocks noChangeAspect="1"/>
            </p:cNvPicPr>
            <p:nvPr/>
          </p:nvPicPr>
          <p:blipFill>
            <a:blip r:embed="rId6"/>
            <a:stretch>
              <a:fillRect/>
            </a:stretch>
          </p:blipFill>
          <p:spPr>
            <a:xfrm>
              <a:off x="359837" y="1064975"/>
              <a:ext cx="494678" cy="358069"/>
            </a:xfrm>
            <a:prstGeom prst="rect">
              <a:avLst/>
            </a:prstGeom>
          </p:spPr>
        </p:pic>
      </p:grpSp>
    </p:spTree>
    <p:extLst>
      <p:ext uri="{BB962C8B-B14F-4D97-AF65-F5344CB8AC3E}">
        <p14:creationId xmlns:p14="http://schemas.microsoft.com/office/powerpoint/2010/main" val="260944023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r>
              <a:rPr lang="pt-BR" sz="1400" dirty="0"/>
              <a:t>Muito se estuda sobre o assunto para entender quais são as características e comportamentos que diferem um perfil do outro, ou seja, </a:t>
            </a:r>
            <a:r>
              <a:rPr lang="pt-BR" sz="1400" b="1" dirty="0"/>
              <a:t>o que o empreendedor tem que o administrador não tem</a:t>
            </a:r>
            <a:r>
              <a:rPr lang="pt-BR" sz="1400" dirty="0"/>
              <a:t> e vice-versa</a:t>
            </a:r>
            <a:r>
              <a:rPr lang="pt-BR" sz="1400" dirty="0" smtClean="0"/>
              <a:t>.</a:t>
            </a:r>
          </a:p>
          <a:p>
            <a:pPr fontAlgn="base"/>
            <a:endParaRPr lang="pt-BR" sz="1400" dirty="0"/>
          </a:p>
          <a:p>
            <a:pPr fontAlgn="base"/>
            <a:endParaRPr lang="pt-BR" sz="1400" dirty="0"/>
          </a:p>
        </p:txBody>
      </p:sp>
      <p:grpSp>
        <p:nvGrpSpPr>
          <p:cNvPr id="6" name="Grupo 5"/>
          <p:cNvGrpSpPr/>
          <p:nvPr/>
        </p:nvGrpSpPr>
        <p:grpSpPr>
          <a:xfrm>
            <a:off x="6348841" y="1532888"/>
            <a:ext cx="450850" cy="8028624"/>
            <a:chOff x="6348841" y="1532888"/>
            <a:chExt cx="450850" cy="8028624"/>
          </a:xfrm>
        </p:grpSpPr>
        <p:sp>
          <p:nvSpPr>
            <p:cNvPr id="22" name="Retângulo de cantos arredondados 21"/>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                Diferenças </a:t>
              </a:r>
              <a:r>
                <a:rPr lang="pt-BR" dirty="0"/>
                <a:t>e similaridades entre o empreendedor e </a:t>
              </a:r>
              <a:r>
                <a:rPr lang="pt-BR" dirty="0" smtClean="0"/>
                <a:t>o </a:t>
              </a:r>
            </a:p>
            <a:p>
              <a:pPr algn="ctr"/>
              <a:r>
                <a:rPr lang="pt-BR" dirty="0"/>
                <a:t> </a:t>
              </a:r>
              <a:r>
                <a:rPr lang="pt-BR" dirty="0" smtClean="0"/>
                <a:t>                   executivo não </a:t>
              </a:r>
              <a:r>
                <a:rPr lang="pt-BR" dirty="0"/>
                <a:t>empreendedor</a:t>
              </a:r>
            </a:p>
          </p:txBody>
        </p:sp>
        <p:pic>
          <p:nvPicPr>
            <p:cNvPr id="23" name="Imagem 22"/>
            <p:cNvPicPr>
              <a:picLocks noChangeAspect="1"/>
            </p:cNvPicPr>
            <p:nvPr/>
          </p:nvPicPr>
          <p:blipFill>
            <a:blip r:embed="rId5"/>
            <a:stretch>
              <a:fillRect/>
            </a:stretch>
          </p:blipFill>
          <p:spPr>
            <a:xfrm rot="5400000">
              <a:off x="6010271" y="1978961"/>
              <a:ext cx="1123541" cy="422103"/>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0" name="Título 1"/>
          <p:cNvSpPr txBox="1">
            <a:spLocks/>
          </p:cNvSpPr>
          <p:nvPr/>
        </p:nvSpPr>
        <p:spPr>
          <a:xfrm>
            <a:off x="1484784" y="0"/>
            <a:ext cx="3944480"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dirty="0"/>
              <a:t>Empreendedorismo</a:t>
            </a:r>
            <a:endParaRPr lang="pt-BR" sz="3600" dirty="0"/>
          </a:p>
        </p:txBody>
      </p:sp>
      <p:grpSp>
        <p:nvGrpSpPr>
          <p:cNvPr id="2" name="Grupo 1"/>
          <p:cNvGrpSpPr/>
          <p:nvPr/>
        </p:nvGrpSpPr>
        <p:grpSpPr>
          <a:xfrm>
            <a:off x="303101" y="1051243"/>
            <a:ext cx="5699347" cy="380115"/>
            <a:chOff x="303101" y="1051243"/>
            <a:chExt cx="5699347" cy="380115"/>
          </a:xfrm>
        </p:grpSpPr>
        <p:sp>
          <p:nvSpPr>
            <p:cNvPr id="21" name="Retângulo de cantos arredondados 20"/>
            <p:cNvSpPr/>
            <p:nvPr/>
          </p:nvSpPr>
          <p:spPr>
            <a:xfrm>
              <a:off x="303101" y="1059557"/>
              <a:ext cx="5699347"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24" name="Retângulo de cantos arredondados 23"/>
            <p:cNvSpPr/>
            <p:nvPr/>
          </p:nvSpPr>
          <p:spPr>
            <a:xfrm>
              <a:off x="895350" y="1051243"/>
              <a:ext cx="5045345"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dirty="0"/>
                <a:t>Descrevendo as características do perfil do empreendedor</a:t>
              </a:r>
            </a:p>
          </p:txBody>
        </p:sp>
        <p:pic>
          <p:nvPicPr>
            <p:cNvPr id="25" name="Imagem 24"/>
            <p:cNvPicPr>
              <a:picLocks noChangeAspect="1"/>
            </p:cNvPicPr>
            <p:nvPr/>
          </p:nvPicPr>
          <p:blipFill>
            <a:blip r:embed="rId6"/>
            <a:stretch>
              <a:fillRect/>
            </a:stretch>
          </p:blipFill>
          <p:spPr>
            <a:xfrm>
              <a:off x="359837" y="1064975"/>
              <a:ext cx="494678" cy="358069"/>
            </a:xfrm>
            <a:prstGeom prst="rect">
              <a:avLst/>
            </a:prstGeom>
          </p:spPr>
        </p:pic>
      </p:grpSp>
      <p:pic>
        <p:nvPicPr>
          <p:cNvPr id="3" name="Imagem 2"/>
          <p:cNvPicPr>
            <a:picLocks noChangeAspect="1"/>
          </p:cNvPicPr>
          <p:nvPr/>
        </p:nvPicPr>
        <p:blipFill>
          <a:blip r:embed="rId7"/>
          <a:stretch>
            <a:fillRect/>
          </a:stretch>
        </p:blipFill>
        <p:spPr>
          <a:xfrm>
            <a:off x="520423" y="2864768"/>
            <a:ext cx="5638764" cy="2664296"/>
          </a:xfrm>
          <a:prstGeom prst="rect">
            <a:avLst/>
          </a:prstGeom>
        </p:spPr>
      </p:pic>
      <p:pic>
        <p:nvPicPr>
          <p:cNvPr id="7" name="Imagem 6"/>
          <p:cNvPicPr>
            <a:picLocks noChangeAspect="1"/>
          </p:cNvPicPr>
          <p:nvPr/>
        </p:nvPicPr>
        <p:blipFill>
          <a:blip r:embed="rId8"/>
          <a:stretch>
            <a:fillRect/>
          </a:stretch>
        </p:blipFill>
        <p:spPr>
          <a:xfrm>
            <a:off x="463768" y="5673080"/>
            <a:ext cx="5695419" cy="3240360"/>
          </a:xfrm>
          <a:prstGeom prst="rect">
            <a:avLst/>
          </a:prstGeom>
        </p:spPr>
      </p:pic>
    </p:spTree>
    <p:extLst>
      <p:ext uri="{BB962C8B-B14F-4D97-AF65-F5344CB8AC3E}">
        <p14:creationId xmlns:p14="http://schemas.microsoft.com/office/powerpoint/2010/main" val="294786241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r>
              <a:rPr lang="pt-BR" sz="1400" dirty="0"/>
              <a:t>Alguns estudos classificam que o administrador dentro da empresa tem o papel de administrar, planejar, organizar, dirigir, controlar, dentre outros. Esses estudos estão embasados no conceito de administração científica, ou seja, nos princípios da administração de Henry Ford, que falava sobre a arte de administrar. </a:t>
            </a:r>
            <a:endParaRPr lang="pt-BR" sz="1400" dirty="0" smtClean="0"/>
          </a:p>
          <a:p>
            <a:pPr fontAlgn="base"/>
            <a:endParaRPr lang="pt-BR" sz="1400" dirty="0"/>
          </a:p>
          <a:p>
            <a:pPr fontAlgn="base"/>
            <a:r>
              <a:rPr lang="pt-BR" sz="1400" dirty="0"/>
              <a:t>Nesse sentido, os administradores se diferem em dois aspectos: </a:t>
            </a:r>
            <a:r>
              <a:rPr lang="pt-BR" sz="1400" b="1" dirty="0"/>
              <a:t>nível da hierarquia em que ocupam</a:t>
            </a:r>
            <a:r>
              <a:rPr lang="pt-BR" sz="1400" dirty="0"/>
              <a:t>, o que proporciona um nível de responsabilidade conforme o cargo, e o </a:t>
            </a:r>
            <a:r>
              <a:rPr lang="pt-BR" sz="1400" b="1" dirty="0"/>
              <a:t>conhecimento </a:t>
            </a:r>
            <a:r>
              <a:rPr lang="pt-BR" sz="1400" dirty="0"/>
              <a:t>que detêm para exercerem suas funções</a:t>
            </a:r>
            <a:r>
              <a:rPr lang="pt-BR" sz="1400" dirty="0" smtClean="0"/>
              <a:t>.</a:t>
            </a:r>
          </a:p>
          <a:p>
            <a:pPr fontAlgn="base"/>
            <a:endParaRPr lang="pt-BR" sz="1400" dirty="0"/>
          </a:p>
          <a:p>
            <a:pPr fontAlgn="base"/>
            <a:r>
              <a:rPr lang="pt-BR" sz="1400" dirty="0"/>
              <a:t>O administrador também tem uma visão de trabalho gerencial focado nos papéis dos gerentes, que variam conforme cada organização. Esses papéis se referem ao </a:t>
            </a:r>
            <a:r>
              <a:rPr lang="pt-BR" sz="1400" b="1" dirty="0"/>
              <a:t>posicionamento interpessoal</a:t>
            </a:r>
            <a:r>
              <a:rPr lang="pt-BR" sz="1400" dirty="0"/>
              <a:t> do administrador e requerem habilidades como liderança, se referem aos contextos informacionais e aos papéis decisórios na empresa</a:t>
            </a:r>
            <a:r>
              <a:rPr lang="pt-BR" sz="1400" dirty="0" smtClean="0"/>
              <a:t>.</a:t>
            </a:r>
          </a:p>
          <a:p>
            <a:pPr fontAlgn="base"/>
            <a:endParaRPr lang="pt-BR" sz="1400" dirty="0"/>
          </a:p>
          <a:p>
            <a:pPr fontAlgn="base"/>
            <a:r>
              <a:rPr lang="pt-BR" sz="1400" dirty="0"/>
              <a:t>O administrador também assume papéis em grupos sociais, ou seja, precisa ser bom orador e intermediador</a:t>
            </a:r>
            <a:r>
              <a:rPr lang="pt-BR" sz="1400" dirty="0" smtClean="0"/>
              <a:t>.</a:t>
            </a:r>
          </a:p>
          <a:p>
            <a:pPr fontAlgn="base"/>
            <a:endParaRPr lang="pt-BR" sz="1400" dirty="0"/>
          </a:p>
          <a:p>
            <a:pPr fontAlgn="base"/>
            <a:r>
              <a:rPr lang="pt-BR" sz="1400" dirty="0"/>
              <a:t>De acordo com a abordagem referente às atividades do administrador, no que diz respeito ao uso do processo de pessoalidade e relacionamento pessoal, o administrador deve ter uma </a:t>
            </a:r>
            <a:r>
              <a:rPr lang="pt-BR" sz="1400" b="1" dirty="0"/>
              <a:t>postura relativamente fraca</a:t>
            </a:r>
            <a:r>
              <a:rPr lang="pt-BR" sz="1400" dirty="0"/>
              <a:t>, podendo ser forte quando se trata do foco na empresa e ações conjuntas, bem como na utilização da hierarquia.</a:t>
            </a:r>
          </a:p>
          <a:p>
            <a:pPr fontAlgn="base"/>
            <a:r>
              <a:rPr lang="pt-BR" sz="1400" dirty="0"/>
              <a:t>O empreendedor de sucesso possui características extras, pensadas inicialmente por Dornelas em seu livro </a:t>
            </a:r>
            <a:r>
              <a:rPr lang="pt-BR" sz="1400" i="1" dirty="0"/>
              <a:t>Empreendedorismo: transformando ideias em negócios</a:t>
            </a:r>
            <a:r>
              <a:rPr lang="pt-BR" sz="1400" dirty="0"/>
              <a:t>, publicado em 2016.</a:t>
            </a:r>
          </a:p>
          <a:p>
            <a:pPr fontAlgn="base"/>
            <a:endParaRPr lang="pt-BR" sz="1400" dirty="0"/>
          </a:p>
          <a:p>
            <a:pPr fontAlgn="base"/>
            <a:endParaRPr lang="pt-BR" sz="1400" dirty="0"/>
          </a:p>
        </p:txBody>
      </p:sp>
      <p:grpSp>
        <p:nvGrpSpPr>
          <p:cNvPr id="6" name="Grupo 5"/>
          <p:cNvGrpSpPr/>
          <p:nvPr/>
        </p:nvGrpSpPr>
        <p:grpSpPr>
          <a:xfrm>
            <a:off x="6348841" y="1532888"/>
            <a:ext cx="450850" cy="8028624"/>
            <a:chOff x="6348841" y="1532888"/>
            <a:chExt cx="450850" cy="8028624"/>
          </a:xfrm>
        </p:grpSpPr>
        <p:sp>
          <p:nvSpPr>
            <p:cNvPr id="22" name="Retângulo de cantos arredondados 21"/>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                Diferenças </a:t>
              </a:r>
              <a:r>
                <a:rPr lang="pt-BR" dirty="0"/>
                <a:t>e similaridades entre o empreendedor e </a:t>
              </a:r>
              <a:r>
                <a:rPr lang="pt-BR" dirty="0" smtClean="0"/>
                <a:t>o </a:t>
              </a:r>
            </a:p>
            <a:p>
              <a:pPr algn="ctr"/>
              <a:r>
                <a:rPr lang="pt-BR" dirty="0"/>
                <a:t> </a:t>
              </a:r>
              <a:r>
                <a:rPr lang="pt-BR" dirty="0" smtClean="0"/>
                <a:t>                   executivo não </a:t>
              </a:r>
              <a:r>
                <a:rPr lang="pt-BR" dirty="0"/>
                <a:t>empreendedor</a:t>
              </a:r>
            </a:p>
          </p:txBody>
        </p:sp>
        <p:pic>
          <p:nvPicPr>
            <p:cNvPr id="23" name="Imagem 22"/>
            <p:cNvPicPr>
              <a:picLocks noChangeAspect="1"/>
            </p:cNvPicPr>
            <p:nvPr/>
          </p:nvPicPr>
          <p:blipFill>
            <a:blip r:embed="rId5"/>
            <a:stretch>
              <a:fillRect/>
            </a:stretch>
          </p:blipFill>
          <p:spPr>
            <a:xfrm rot="5400000">
              <a:off x="6010271" y="1978961"/>
              <a:ext cx="1123541" cy="422103"/>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0" name="Título 1"/>
          <p:cNvSpPr txBox="1">
            <a:spLocks/>
          </p:cNvSpPr>
          <p:nvPr/>
        </p:nvSpPr>
        <p:spPr>
          <a:xfrm>
            <a:off x="1484784" y="0"/>
            <a:ext cx="3944480"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dirty="0"/>
              <a:t>Empreendedorismo</a:t>
            </a:r>
            <a:endParaRPr lang="pt-BR" sz="3600" dirty="0"/>
          </a:p>
        </p:txBody>
      </p:sp>
      <p:grpSp>
        <p:nvGrpSpPr>
          <p:cNvPr id="2" name="Grupo 1"/>
          <p:cNvGrpSpPr/>
          <p:nvPr/>
        </p:nvGrpSpPr>
        <p:grpSpPr>
          <a:xfrm>
            <a:off x="303101" y="1051243"/>
            <a:ext cx="5699347" cy="380115"/>
            <a:chOff x="303101" y="1051243"/>
            <a:chExt cx="5699347" cy="380115"/>
          </a:xfrm>
        </p:grpSpPr>
        <p:sp>
          <p:nvSpPr>
            <p:cNvPr id="21" name="Retângulo de cantos arredondados 20"/>
            <p:cNvSpPr/>
            <p:nvPr/>
          </p:nvSpPr>
          <p:spPr>
            <a:xfrm>
              <a:off x="303101" y="1059557"/>
              <a:ext cx="5699347"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24" name="Retângulo de cantos arredondados 23"/>
            <p:cNvSpPr/>
            <p:nvPr/>
          </p:nvSpPr>
          <p:spPr>
            <a:xfrm>
              <a:off x="895350" y="1051243"/>
              <a:ext cx="5045345"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dirty="0"/>
                <a:t>Descrevendo as características do perfil do empreendedor</a:t>
              </a:r>
            </a:p>
          </p:txBody>
        </p:sp>
        <p:pic>
          <p:nvPicPr>
            <p:cNvPr id="25" name="Imagem 24"/>
            <p:cNvPicPr>
              <a:picLocks noChangeAspect="1"/>
            </p:cNvPicPr>
            <p:nvPr/>
          </p:nvPicPr>
          <p:blipFill>
            <a:blip r:embed="rId6"/>
            <a:stretch>
              <a:fillRect/>
            </a:stretch>
          </p:blipFill>
          <p:spPr>
            <a:xfrm>
              <a:off x="359837" y="1064975"/>
              <a:ext cx="494678" cy="358069"/>
            </a:xfrm>
            <a:prstGeom prst="rect">
              <a:avLst/>
            </a:prstGeom>
          </p:spPr>
        </p:pic>
      </p:grpSp>
    </p:spTree>
    <p:extLst>
      <p:ext uri="{BB962C8B-B14F-4D97-AF65-F5344CB8AC3E}">
        <p14:creationId xmlns:p14="http://schemas.microsoft.com/office/powerpoint/2010/main" val="29029112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r>
              <a:rPr lang="pt-BR" sz="1400" dirty="0"/>
              <a:t>Essas características podem ser vistas </a:t>
            </a:r>
            <a:r>
              <a:rPr lang="pt-BR" sz="1400" dirty="0" smtClean="0"/>
              <a:t>abaixo:</a:t>
            </a:r>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r>
              <a:rPr lang="pt-BR" sz="1400" dirty="0"/>
              <a:t>Características dos empreendedores de sucesso</a:t>
            </a:r>
            <a:r>
              <a:rPr lang="pt-BR" sz="1400" b="1" dirty="0"/>
              <a:t>. Fonte</a:t>
            </a:r>
            <a:r>
              <a:rPr lang="pt-BR" sz="1400" dirty="0"/>
              <a:t>: DORNELAS, 2016, p. 21. (Adaptado).</a:t>
            </a:r>
            <a:endParaRPr lang="pt-BR" sz="1400" dirty="0" smtClean="0"/>
          </a:p>
          <a:p>
            <a:pPr fontAlgn="base"/>
            <a:endParaRPr lang="pt-BR" sz="1400" dirty="0"/>
          </a:p>
          <a:p>
            <a:pPr fontAlgn="base"/>
            <a:endParaRPr lang="pt-BR" sz="1400" dirty="0"/>
          </a:p>
        </p:txBody>
      </p:sp>
      <p:grpSp>
        <p:nvGrpSpPr>
          <p:cNvPr id="6" name="Grupo 5"/>
          <p:cNvGrpSpPr/>
          <p:nvPr/>
        </p:nvGrpSpPr>
        <p:grpSpPr>
          <a:xfrm>
            <a:off x="6348841" y="1532888"/>
            <a:ext cx="450850" cy="8028624"/>
            <a:chOff x="6348841" y="1532888"/>
            <a:chExt cx="450850" cy="8028624"/>
          </a:xfrm>
        </p:grpSpPr>
        <p:sp>
          <p:nvSpPr>
            <p:cNvPr id="22" name="Retângulo de cantos arredondados 21"/>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                Diferenças </a:t>
              </a:r>
              <a:r>
                <a:rPr lang="pt-BR" dirty="0"/>
                <a:t>e similaridades entre o empreendedor e </a:t>
              </a:r>
              <a:r>
                <a:rPr lang="pt-BR" dirty="0" smtClean="0"/>
                <a:t>o </a:t>
              </a:r>
            </a:p>
            <a:p>
              <a:pPr algn="ctr"/>
              <a:r>
                <a:rPr lang="pt-BR" dirty="0"/>
                <a:t> </a:t>
              </a:r>
              <a:r>
                <a:rPr lang="pt-BR" dirty="0" smtClean="0"/>
                <a:t>                   executivo não </a:t>
              </a:r>
              <a:r>
                <a:rPr lang="pt-BR" dirty="0"/>
                <a:t>empreendedor</a:t>
              </a:r>
            </a:p>
          </p:txBody>
        </p:sp>
        <p:pic>
          <p:nvPicPr>
            <p:cNvPr id="23" name="Imagem 22"/>
            <p:cNvPicPr>
              <a:picLocks noChangeAspect="1"/>
            </p:cNvPicPr>
            <p:nvPr/>
          </p:nvPicPr>
          <p:blipFill>
            <a:blip r:embed="rId5"/>
            <a:stretch>
              <a:fillRect/>
            </a:stretch>
          </p:blipFill>
          <p:spPr>
            <a:xfrm rot="5400000">
              <a:off x="6010271" y="1978961"/>
              <a:ext cx="1123541" cy="422103"/>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0" name="Título 1"/>
          <p:cNvSpPr txBox="1">
            <a:spLocks/>
          </p:cNvSpPr>
          <p:nvPr/>
        </p:nvSpPr>
        <p:spPr>
          <a:xfrm>
            <a:off x="1484784" y="0"/>
            <a:ext cx="3944480"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dirty="0"/>
              <a:t>Empreendedorismo</a:t>
            </a:r>
            <a:endParaRPr lang="pt-BR" sz="3600" dirty="0"/>
          </a:p>
        </p:txBody>
      </p:sp>
      <p:grpSp>
        <p:nvGrpSpPr>
          <p:cNvPr id="2" name="Grupo 1"/>
          <p:cNvGrpSpPr/>
          <p:nvPr/>
        </p:nvGrpSpPr>
        <p:grpSpPr>
          <a:xfrm>
            <a:off x="303101" y="1051243"/>
            <a:ext cx="5699347" cy="380115"/>
            <a:chOff x="303101" y="1051243"/>
            <a:chExt cx="5699347" cy="380115"/>
          </a:xfrm>
        </p:grpSpPr>
        <p:sp>
          <p:nvSpPr>
            <p:cNvPr id="21" name="Retângulo de cantos arredondados 20"/>
            <p:cNvSpPr/>
            <p:nvPr/>
          </p:nvSpPr>
          <p:spPr>
            <a:xfrm>
              <a:off x="303101" y="1059557"/>
              <a:ext cx="5699347"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24" name="Retângulo de cantos arredondados 23"/>
            <p:cNvSpPr/>
            <p:nvPr/>
          </p:nvSpPr>
          <p:spPr>
            <a:xfrm>
              <a:off x="895350" y="1051243"/>
              <a:ext cx="5045345"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dirty="0"/>
                <a:t>Descrevendo as características do perfil do empreendedor</a:t>
              </a:r>
            </a:p>
          </p:txBody>
        </p:sp>
        <p:pic>
          <p:nvPicPr>
            <p:cNvPr id="25" name="Imagem 24"/>
            <p:cNvPicPr>
              <a:picLocks noChangeAspect="1"/>
            </p:cNvPicPr>
            <p:nvPr/>
          </p:nvPicPr>
          <p:blipFill>
            <a:blip r:embed="rId6"/>
            <a:stretch>
              <a:fillRect/>
            </a:stretch>
          </p:blipFill>
          <p:spPr>
            <a:xfrm>
              <a:off x="359837" y="1064975"/>
              <a:ext cx="494678" cy="358069"/>
            </a:xfrm>
            <a:prstGeom prst="rect">
              <a:avLst/>
            </a:prstGeom>
          </p:spPr>
        </p:pic>
      </p:grpSp>
      <p:pic>
        <p:nvPicPr>
          <p:cNvPr id="3" name="Imagem 2"/>
          <p:cNvPicPr>
            <a:picLocks noChangeAspect="1"/>
          </p:cNvPicPr>
          <p:nvPr/>
        </p:nvPicPr>
        <p:blipFill>
          <a:blip r:embed="rId7"/>
          <a:stretch>
            <a:fillRect/>
          </a:stretch>
        </p:blipFill>
        <p:spPr>
          <a:xfrm>
            <a:off x="359892" y="2267775"/>
            <a:ext cx="5930917" cy="3268983"/>
          </a:xfrm>
          <a:prstGeom prst="rect">
            <a:avLst/>
          </a:prstGeom>
        </p:spPr>
      </p:pic>
      <p:pic>
        <p:nvPicPr>
          <p:cNvPr id="4" name="Imagem 3"/>
          <p:cNvPicPr>
            <a:picLocks noChangeAspect="1"/>
          </p:cNvPicPr>
          <p:nvPr/>
        </p:nvPicPr>
        <p:blipFill>
          <a:blip r:embed="rId8"/>
          <a:stretch>
            <a:fillRect/>
          </a:stretch>
        </p:blipFill>
        <p:spPr>
          <a:xfrm>
            <a:off x="359837" y="5536758"/>
            <a:ext cx="5930972" cy="3155491"/>
          </a:xfrm>
          <a:prstGeom prst="rect">
            <a:avLst/>
          </a:prstGeom>
        </p:spPr>
      </p:pic>
    </p:spTree>
    <p:extLst>
      <p:ext uri="{BB962C8B-B14F-4D97-AF65-F5344CB8AC3E}">
        <p14:creationId xmlns:p14="http://schemas.microsoft.com/office/powerpoint/2010/main" val="376340377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r>
              <a:rPr lang="pt-BR" sz="1400" dirty="0"/>
              <a:t>Muitos estudos revelam que existem muitos pontos em comum entre o administrador e o empreendedor, pois </a:t>
            </a:r>
            <a:r>
              <a:rPr lang="pt-BR" sz="1400" b="1" dirty="0"/>
              <a:t>o empreendedor é um administrador</a:t>
            </a:r>
            <a:r>
              <a:rPr lang="pt-BR" sz="1400" dirty="0"/>
              <a:t>. </a:t>
            </a:r>
            <a:endParaRPr lang="pt-BR" sz="1400" dirty="0" smtClean="0"/>
          </a:p>
          <a:p>
            <a:pPr fontAlgn="base"/>
            <a:endParaRPr lang="pt-BR" sz="1400" dirty="0"/>
          </a:p>
          <a:p>
            <a:pPr fontAlgn="base"/>
            <a:r>
              <a:rPr lang="pt-BR" sz="1400" dirty="0" smtClean="0"/>
              <a:t>Todavia</a:t>
            </a:r>
            <a:r>
              <a:rPr lang="pt-BR" sz="1400" dirty="0"/>
              <a:t>, o empreendedor é menos limitado e mais visionário do que o administrador</a:t>
            </a:r>
            <a:r>
              <a:rPr lang="pt-BR" sz="1400" dirty="0" smtClean="0"/>
              <a:t>.</a:t>
            </a:r>
          </a:p>
          <a:p>
            <a:pPr fontAlgn="base"/>
            <a:endParaRPr lang="pt-BR" sz="1400" dirty="0"/>
          </a:p>
          <a:p>
            <a:pPr fontAlgn="base"/>
            <a:r>
              <a:rPr lang="pt-BR" sz="1400" dirty="0"/>
              <a:t>Mesmo com essas diferenças entre o empreendedor e o executivo não empreendedor, é importante frisar que muitos executivos também são empreendedores, mesmo exercendo a função de executivos. </a:t>
            </a:r>
            <a:endParaRPr lang="pt-BR" sz="1400" dirty="0" smtClean="0"/>
          </a:p>
          <a:p>
            <a:pPr fontAlgn="base"/>
            <a:endParaRPr lang="pt-BR" sz="1400" dirty="0"/>
          </a:p>
          <a:p>
            <a:pPr fontAlgn="base"/>
            <a:r>
              <a:rPr lang="pt-BR" sz="1400" dirty="0"/>
              <a:t>As diferenças entre empreendedor e administrativo podem ser comparadas em cinco dimensões distintas de negócio: </a:t>
            </a:r>
            <a:r>
              <a:rPr lang="pt-BR" sz="1400" b="1" dirty="0"/>
              <a:t>orientação estratégica, análise das oportunidades</a:t>
            </a:r>
            <a:r>
              <a:rPr lang="pt-BR" sz="1400" dirty="0"/>
              <a:t>, </a:t>
            </a:r>
            <a:r>
              <a:rPr lang="pt-BR" sz="1400" b="1" dirty="0"/>
              <a:t>comprometimento dos recursos</a:t>
            </a:r>
            <a:r>
              <a:rPr lang="pt-BR" sz="1400" dirty="0"/>
              <a:t>, </a:t>
            </a:r>
            <a:r>
              <a:rPr lang="pt-BR" sz="1400" b="1" dirty="0"/>
              <a:t>controle dos recursos e estrutura gerencial</a:t>
            </a:r>
            <a:r>
              <a:rPr lang="pt-BR" sz="1400" dirty="0"/>
              <a:t>, em que o administrador fica voltado para a organização de recursos e o empreendedor fica voltado para a definição de contextos</a:t>
            </a:r>
            <a:r>
              <a:rPr lang="pt-BR" sz="1400" dirty="0" smtClean="0"/>
              <a:t>.</a:t>
            </a:r>
          </a:p>
          <a:p>
            <a:pPr fontAlgn="base"/>
            <a:endParaRPr lang="pt-BR" sz="1400" dirty="0"/>
          </a:p>
          <a:p>
            <a:pPr fontAlgn="base"/>
            <a:r>
              <a:rPr lang="pt-BR" sz="1400" dirty="0"/>
              <a:t>Outro diferencial é que o empreendedor conhece muito sobre o seu negócio, muito mais do que um administrador que está administrando uma empresa de outra pessoa. </a:t>
            </a:r>
            <a:endParaRPr lang="pt-BR" sz="1400" dirty="0" smtClean="0"/>
          </a:p>
          <a:p>
            <a:pPr fontAlgn="base"/>
            <a:endParaRPr lang="pt-BR" sz="1400" dirty="0"/>
          </a:p>
          <a:p>
            <a:pPr fontAlgn="base"/>
            <a:r>
              <a:rPr lang="pt-BR" sz="1400" dirty="0" smtClean="0"/>
              <a:t>Para </a:t>
            </a:r>
            <a:r>
              <a:rPr lang="pt-BR" sz="1400" dirty="0"/>
              <a:t>adquirir esse conhecimento, é preciso tempo e experiência. </a:t>
            </a:r>
            <a:endParaRPr lang="pt-BR" sz="1400" dirty="0" smtClean="0"/>
          </a:p>
          <a:p>
            <a:pPr fontAlgn="base"/>
            <a:endParaRPr lang="pt-BR" sz="1400" dirty="0"/>
          </a:p>
          <a:p>
            <a:pPr fontAlgn="base"/>
            <a:r>
              <a:rPr lang="pt-BR" sz="1400" dirty="0" smtClean="0"/>
              <a:t>No </a:t>
            </a:r>
            <a:r>
              <a:rPr lang="pt-BR" sz="1400" dirty="0"/>
              <a:t>entanto, são fatores-chave para que uma empresa não entre em falência com poucos anos de vida</a:t>
            </a:r>
            <a:r>
              <a:rPr lang="pt-BR" sz="1400" dirty="0" smtClean="0"/>
              <a:t>.</a:t>
            </a:r>
          </a:p>
          <a:p>
            <a:pPr fontAlgn="base"/>
            <a:endParaRPr lang="pt-BR" sz="1400" dirty="0"/>
          </a:p>
          <a:p>
            <a:pPr fontAlgn="base"/>
            <a:r>
              <a:rPr lang="pt-BR" sz="1400" dirty="0"/>
              <a:t>Há, ainda, alguns mitos sobre o assunto. </a:t>
            </a:r>
          </a:p>
          <a:p>
            <a:pPr fontAlgn="base"/>
            <a:endParaRPr lang="pt-BR" sz="1400" dirty="0"/>
          </a:p>
          <a:p>
            <a:pPr fontAlgn="base"/>
            <a:endParaRPr lang="pt-BR" sz="1400" dirty="0"/>
          </a:p>
        </p:txBody>
      </p:sp>
      <p:grpSp>
        <p:nvGrpSpPr>
          <p:cNvPr id="6" name="Grupo 5"/>
          <p:cNvGrpSpPr/>
          <p:nvPr/>
        </p:nvGrpSpPr>
        <p:grpSpPr>
          <a:xfrm>
            <a:off x="6348841" y="1532888"/>
            <a:ext cx="450850" cy="8028624"/>
            <a:chOff x="6348841" y="1532888"/>
            <a:chExt cx="450850" cy="8028624"/>
          </a:xfrm>
        </p:grpSpPr>
        <p:sp>
          <p:nvSpPr>
            <p:cNvPr id="22" name="Retângulo de cantos arredondados 21"/>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                Diferenças </a:t>
              </a:r>
              <a:r>
                <a:rPr lang="pt-BR" dirty="0"/>
                <a:t>e similaridades entre o empreendedor e </a:t>
              </a:r>
              <a:r>
                <a:rPr lang="pt-BR" dirty="0" smtClean="0"/>
                <a:t>o </a:t>
              </a:r>
            </a:p>
            <a:p>
              <a:pPr algn="ctr"/>
              <a:r>
                <a:rPr lang="pt-BR" dirty="0"/>
                <a:t> </a:t>
              </a:r>
              <a:r>
                <a:rPr lang="pt-BR" dirty="0" smtClean="0"/>
                <a:t>                   executivo não </a:t>
              </a:r>
              <a:r>
                <a:rPr lang="pt-BR" dirty="0"/>
                <a:t>empreendedor</a:t>
              </a:r>
            </a:p>
          </p:txBody>
        </p:sp>
        <p:pic>
          <p:nvPicPr>
            <p:cNvPr id="23" name="Imagem 22"/>
            <p:cNvPicPr>
              <a:picLocks noChangeAspect="1"/>
            </p:cNvPicPr>
            <p:nvPr/>
          </p:nvPicPr>
          <p:blipFill>
            <a:blip r:embed="rId5"/>
            <a:stretch>
              <a:fillRect/>
            </a:stretch>
          </p:blipFill>
          <p:spPr>
            <a:xfrm rot="5400000">
              <a:off x="6010271" y="1978961"/>
              <a:ext cx="1123541" cy="422103"/>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0" name="Título 1"/>
          <p:cNvSpPr txBox="1">
            <a:spLocks/>
          </p:cNvSpPr>
          <p:nvPr/>
        </p:nvSpPr>
        <p:spPr>
          <a:xfrm>
            <a:off x="1484784" y="0"/>
            <a:ext cx="3944480"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dirty="0"/>
              <a:t>Empreendedorismo</a:t>
            </a:r>
            <a:endParaRPr lang="pt-BR" sz="3600" dirty="0"/>
          </a:p>
        </p:txBody>
      </p:sp>
      <p:grpSp>
        <p:nvGrpSpPr>
          <p:cNvPr id="2" name="Grupo 1"/>
          <p:cNvGrpSpPr/>
          <p:nvPr/>
        </p:nvGrpSpPr>
        <p:grpSpPr>
          <a:xfrm>
            <a:off x="303101" y="1051243"/>
            <a:ext cx="5699347" cy="380115"/>
            <a:chOff x="303101" y="1051243"/>
            <a:chExt cx="5699347" cy="380115"/>
          </a:xfrm>
        </p:grpSpPr>
        <p:sp>
          <p:nvSpPr>
            <p:cNvPr id="21" name="Retângulo de cantos arredondados 20"/>
            <p:cNvSpPr/>
            <p:nvPr/>
          </p:nvSpPr>
          <p:spPr>
            <a:xfrm>
              <a:off x="303101" y="1059557"/>
              <a:ext cx="5699347"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24" name="Retângulo de cantos arredondados 23"/>
            <p:cNvSpPr/>
            <p:nvPr/>
          </p:nvSpPr>
          <p:spPr>
            <a:xfrm>
              <a:off x="895350" y="1051243"/>
              <a:ext cx="5045345"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dirty="0"/>
                <a:t>Descrevendo as características do perfil do empreendedor</a:t>
              </a:r>
            </a:p>
          </p:txBody>
        </p:sp>
        <p:pic>
          <p:nvPicPr>
            <p:cNvPr id="25" name="Imagem 24"/>
            <p:cNvPicPr>
              <a:picLocks noChangeAspect="1"/>
            </p:cNvPicPr>
            <p:nvPr/>
          </p:nvPicPr>
          <p:blipFill>
            <a:blip r:embed="rId6"/>
            <a:stretch>
              <a:fillRect/>
            </a:stretch>
          </p:blipFill>
          <p:spPr>
            <a:xfrm>
              <a:off x="359837" y="1064975"/>
              <a:ext cx="494678" cy="358069"/>
            </a:xfrm>
            <a:prstGeom prst="rect">
              <a:avLst/>
            </a:prstGeom>
          </p:spPr>
        </p:pic>
      </p:grpSp>
    </p:spTree>
    <p:extLst>
      <p:ext uri="{BB962C8B-B14F-4D97-AF65-F5344CB8AC3E}">
        <p14:creationId xmlns:p14="http://schemas.microsoft.com/office/powerpoint/2010/main" val="19541591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r>
              <a:rPr lang="pt-BR" sz="1400" dirty="0"/>
              <a:t>Esses mitos foram abordados por Dornelas em seu livro </a:t>
            </a:r>
            <a:r>
              <a:rPr lang="pt-BR" sz="1400" i="1" dirty="0"/>
              <a:t>Empreendedorismo: transformando ideias em negócios</a:t>
            </a:r>
            <a:r>
              <a:rPr lang="pt-BR" sz="1400" dirty="0"/>
              <a:t>, publicado em 2016: </a:t>
            </a:r>
            <a:endParaRPr lang="pt-BR" sz="1400" dirty="0" smtClean="0"/>
          </a:p>
          <a:p>
            <a:pPr fontAlgn="base"/>
            <a:endParaRPr lang="pt-BR" sz="1400" dirty="0"/>
          </a:p>
          <a:p>
            <a:pPr fontAlgn="base"/>
            <a:endParaRPr lang="pt-BR" sz="1400" dirty="0"/>
          </a:p>
          <a:p>
            <a:pPr fontAlgn="base"/>
            <a:endParaRPr lang="pt-BR" sz="1400" dirty="0"/>
          </a:p>
        </p:txBody>
      </p:sp>
      <p:grpSp>
        <p:nvGrpSpPr>
          <p:cNvPr id="6" name="Grupo 5"/>
          <p:cNvGrpSpPr/>
          <p:nvPr/>
        </p:nvGrpSpPr>
        <p:grpSpPr>
          <a:xfrm>
            <a:off x="6348841" y="1532888"/>
            <a:ext cx="450850" cy="8028624"/>
            <a:chOff x="6348841" y="1532888"/>
            <a:chExt cx="450850" cy="8028624"/>
          </a:xfrm>
        </p:grpSpPr>
        <p:sp>
          <p:nvSpPr>
            <p:cNvPr id="22" name="Retângulo de cantos arredondados 21"/>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                Diferenças </a:t>
              </a:r>
              <a:r>
                <a:rPr lang="pt-BR" dirty="0"/>
                <a:t>e similaridades entre o empreendedor e </a:t>
              </a:r>
              <a:r>
                <a:rPr lang="pt-BR" dirty="0" smtClean="0"/>
                <a:t>o </a:t>
              </a:r>
            </a:p>
            <a:p>
              <a:pPr algn="ctr"/>
              <a:r>
                <a:rPr lang="pt-BR" dirty="0"/>
                <a:t> </a:t>
              </a:r>
              <a:r>
                <a:rPr lang="pt-BR" dirty="0" smtClean="0"/>
                <a:t>                   executivo não </a:t>
              </a:r>
              <a:r>
                <a:rPr lang="pt-BR" dirty="0"/>
                <a:t>empreendedor</a:t>
              </a:r>
            </a:p>
          </p:txBody>
        </p:sp>
        <p:pic>
          <p:nvPicPr>
            <p:cNvPr id="23" name="Imagem 22"/>
            <p:cNvPicPr>
              <a:picLocks noChangeAspect="1"/>
            </p:cNvPicPr>
            <p:nvPr/>
          </p:nvPicPr>
          <p:blipFill>
            <a:blip r:embed="rId5"/>
            <a:stretch>
              <a:fillRect/>
            </a:stretch>
          </p:blipFill>
          <p:spPr>
            <a:xfrm rot="5400000">
              <a:off x="6010271" y="1978961"/>
              <a:ext cx="1123541" cy="422103"/>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0" name="Título 1"/>
          <p:cNvSpPr txBox="1">
            <a:spLocks/>
          </p:cNvSpPr>
          <p:nvPr/>
        </p:nvSpPr>
        <p:spPr>
          <a:xfrm>
            <a:off x="1484784" y="0"/>
            <a:ext cx="3944480"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dirty="0"/>
              <a:t>Empreendedorismo</a:t>
            </a:r>
            <a:endParaRPr lang="pt-BR" sz="3600" dirty="0"/>
          </a:p>
        </p:txBody>
      </p:sp>
      <p:grpSp>
        <p:nvGrpSpPr>
          <p:cNvPr id="2" name="Grupo 1"/>
          <p:cNvGrpSpPr/>
          <p:nvPr/>
        </p:nvGrpSpPr>
        <p:grpSpPr>
          <a:xfrm>
            <a:off x="303101" y="1051243"/>
            <a:ext cx="5699347" cy="380115"/>
            <a:chOff x="303101" y="1051243"/>
            <a:chExt cx="5699347" cy="380115"/>
          </a:xfrm>
        </p:grpSpPr>
        <p:sp>
          <p:nvSpPr>
            <p:cNvPr id="21" name="Retângulo de cantos arredondados 20"/>
            <p:cNvSpPr/>
            <p:nvPr/>
          </p:nvSpPr>
          <p:spPr>
            <a:xfrm>
              <a:off x="303101" y="1059557"/>
              <a:ext cx="5699347"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24" name="Retângulo de cantos arredondados 23"/>
            <p:cNvSpPr/>
            <p:nvPr/>
          </p:nvSpPr>
          <p:spPr>
            <a:xfrm>
              <a:off x="895350" y="1051243"/>
              <a:ext cx="5045345"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dirty="0"/>
                <a:t>Descrevendo as características do perfil do empreendedor</a:t>
              </a:r>
            </a:p>
          </p:txBody>
        </p:sp>
        <p:pic>
          <p:nvPicPr>
            <p:cNvPr id="25" name="Imagem 24"/>
            <p:cNvPicPr>
              <a:picLocks noChangeAspect="1"/>
            </p:cNvPicPr>
            <p:nvPr/>
          </p:nvPicPr>
          <p:blipFill>
            <a:blip r:embed="rId6"/>
            <a:stretch>
              <a:fillRect/>
            </a:stretch>
          </p:blipFill>
          <p:spPr>
            <a:xfrm>
              <a:off x="359837" y="1064975"/>
              <a:ext cx="494678" cy="358069"/>
            </a:xfrm>
            <a:prstGeom prst="rect">
              <a:avLst/>
            </a:prstGeom>
          </p:spPr>
        </p:pic>
      </p:grpSp>
      <p:pic>
        <p:nvPicPr>
          <p:cNvPr id="4" name="Imagem 3"/>
          <p:cNvPicPr>
            <a:picLocks noChangeAspect="1"/>
          </p:cNvPicPr>
          <p:nvPr/>
        </p:nvPicPr>
        <p:blipFill>
          <a:blip r:embed="rId7"/>
          <a:stretch>
            <a:fillRect/>
          </a:stretch>
        </p:blipFill>
        <p:spPr>
          <a:xfrm>
            <a:off x="368721" y="2563920"/>
            <a:ext cx="2971800" cy="2952750"/>
          </a:xfrm>
          <a:prstGeom prst="rect">
            <a:avLst/>
          </a:prstGeom>
        </p:spPr>
      </p:pic>
      <p:pic>
        <p:nvPicPr>
          <p:cNvPr id="7" name="Imagem 6"/>
          <p:cNvPicPr>
            <a:picLocks noChangeAspect="1"/>
          </p:cNvPicPr>
          <p:nvPr/>
        </p:nvPicPr>
        <p:blipFill>
          <a:blip r:embed="rId8"/>
          <a:stretch>
            <a:fillRect/>
          </a:stretch>
        </p:blipFill>
        <p:spPr>
          <a:xfrm>
            <a:off x="3364698" y="2576736"/>
            <a:ext cx="2886075" cy="2939934"/>
          </a:xfrm>
          <a:prstGeom prst="rect">
            <a:avLst/>
          </a:prstGeom>
        </p:spPr>
      </p:pic>
      <p:pic>
        <p:nvPicPr>
          <p:cNvPr id="8" name="Imagem 7"/>
          <p:cNvPicPr>
            <a:picLocks noChangeAspect="1"/>
          </p:cNvPicPr>
          <p:nvPr/>
        </p:nvPicPr>
        <p:blipFill>
          <a:blip r:embed="rId9"/>
          <a:stretch>
            <a:fillRect/>
          </a:stretch>
        </p:blipFill>
        <p:spPr>
          <a:xfrm>
            <a:off x="368721" y="5745088"/>
            <a:ext cx="2971800" cy="2905125"/>
          </a:xfrm>
          <a:prstGeom prst="rect">
            <a:avLst/>
          </a:prstGeom>
        </p:spPr>
      </p:pic>
      <p:pic>
        <p:nvPicPr>
          <p:cNvPr id="10" name="Imagem 9"/>
          <p:cNvPicPr>
            <a:picLocks noChangeAspect="1"/>
          </p:cNvPicPr>
          <p:nvPr/>
        </p:nvPicPr>
        <p:blipFill>
          <a:blip r:embed="rId10"/>
          <a:stretch>
            <a:fillRect/>
          </a:stretch>
        </p:blipFill>
        <p:spPr>
          <a:xfrm>
            <a:off x="3391752" y="5745088"/>
            <a:ext cx="2859021" cy="2905125"/>
          </a:xfrm>
          <a:prstGeom prst="rect">
            <a:avLst/>
          </a:prstGeom>
        </p:spPr>
      </p:pic>
    </p:spTree>
    <p:extLst>
      <p:ext uri="{BB962C8B-B14F-4D97-AF65-F5344CB8AC3E}">
        <p14:creationId xmlns:p14="http://schemas.microsoft.com/office/powerpoint/2010/main" val="427206839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endParaRPr lang="pt-BR" sz="1400" dirty="0"/>
          </a:p>
          <a:p>
            <a:pPr fontAlgn="base"/>
            <a:endParaRPr lang="pt-BR" sz="1400" dirty="0"/>
          </a:p>
          <a:p>
            <a:pPr fontAlgn="base"/>
            <a:endParaRPr lang="pt-BR" sz="1400" dirty="0"/>
          </a:p>
        </p:txBody>
      </p:sp>
      <p:grpSp>
        <p:nvGrpSpPr>
          <p:cNvPr id="6" name="Grupo 5"/>
          <p:cNvGrpSpPr/>
          <p:nvPr/>
        </p:nvGrpSpPr>
        <p:grpSpPr>
          <a:xfrm>
            <a:off x="6348841" y="1532888"/>
            <a:ext cx="450850" cy="8028624"/>
            <a:chOff x="6348841" y="1532888"/>
            <a:chExt cx="450850" cy="8028624"/>
          </a:xfrm>
        </p:grpSpPr>
        <p:sp>
          <p:nvSpPr>
            <p:cNvPr id="22" name="Retângulo de cantos arredondados 21"/>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                Diferenças </a:t>
              </a:r>
              <a:r>
                <a:rPr lang="pt-BR" dirty="0"/>
                <a:t>e similaridades entre o empreendedor e </a:t>
              </a:r>
              <a:r>
                <a:rPr lang="pt-BR" dirty="0" smtClean="0"/>
                <a:t>o </a:t>
              </a:r>
            </a:p>
            <a:p>
              <a:pPr algn="ctr"/>
              <a:r>
                <a:rPr lang="pt-BR" dirty="0"/>
                <a:t> </a:t>
              </a:r>
              <a:r>
                <a:rPr lang="pt-BR" dirty="0" smtClean="0"/>
                <a:t>                   executivo não </a:t>
              </a:r>
              <a:r>
                <a:rPr lang="pt-BR" dirty="0"/>
                <a:t>empreendedor</a:t>
              </a:r>
            </a:p>
          </p:txBody>
        </p:sp>
        <p:pic>
          <p:nvPicPr>
            <p:cNvPr id="23" name="Imagem 22"/>
            <p:cNvPicPr>
              <a:picLocks noChangeAspect="1"/>
            </p:cNvPicPr>
            <p:nvPr/>
          </p:nvPicPr>
          <p:blipFill>
            <a:blip r:embed="rId5"/>
            <a:stretch>
              <a:fillRect/>
            </a:stretch>
          </p:blipFill>
          <p:spPr>
            <a:xfrm rot="5400000">
              <a:off x="6010271" y="1978961"/>
              <a:ext cx="1123541" cy="422103"/>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0" name="Título 1"/>
          <p:cNvSpPr txBox="1">
            <a:spLocks/>
          </p:cNvSpPr>
          <p:nvPr/>
        </p:nvSpPr>
        <p:spPr>
          <a:xfrm>
            <a:off x="1484784" y="0"/>
            <a:ext cx="3944480"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dirty="0"/>
              <a:t>Empreendedorismo</a:t>
            </a:r>
            <a:endParaRPr lang="pt-BR" sz="3600" dirty="0"/>
          </a:p>
        </p:txBody>
      </p:sp>
      <p:grpSp>
        <p:nvGrpSpPr>
          <p:cNvPr id="2" name="Grupo 1"/>
          <p:cNvGrpSpPr/>
          <p:nvPr/>
        </p:nvGrpSpPr>
        <p:grpSpPr>
          <a:xfrm>
            <a:off x="303101" y="1051243"/>
            <a:ext cx="5699347" cy="380115"/>
            <a:chOff x="303101" y="1051243"/>
            <a:chExt cx="5699347" cy="380115"/>
          </a:xfrm>
        </p:grpSpPr>
        <p:sp>
          <p:nvSpPr>
            <p:cNvPr id="21" name="Retângulo de cantos arredondados 20"/>
            <p:cNvSpPr/>
            <p:nvPr/>
          </p:nvSpPr>
          <p:spPr>
            <a:xfrm>
              <a:off x="303101" y="1059557"/>
              <a:ext cx="5699347"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24" name="Retângulo de cantos arredondados 23"/>
            <p:cNvSpPr/>
            <p:nvPr/>
          </p:nvSpPr>
          <p:spPr>
            <a:xfrm>
              <a:off x="895350" y="1051243"/>
              <a:ext cx="5045345"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dirty="0"/>
                <a:t>Descrevendo as características do perfil do empreendedor</a:t>
              </a:r>
            </a:p>
          </p:txBody>
        </p:sp>
        <p:pic>
          <p:nvPicPr>
            <p:cNvPr id="25" name="Imagem 24"/>
            <p:cNvPicPr>
              <a:picLocks noChangeAspect="1"/>
            </p:cNvPicPr>
            <p:nvPr/>
          </p:nvPicPr>
          <p:blipFill>
            <a:blip r:embed="rId6"/>
            <a:stretch>
              <a:fillRect/>
            </a:stretch>
          </p:blipFill>
          <p:spPr>
            <a:xfrm>
              <a:off x="359837" y="1064975"/>
              <a:ext cx="494678" cy="358069"/>
            </a:xfrm>
            <a:prstGeom prst="rect">
              <a:avLst/>
            </a:prstGeom>
          </p:spPr>
        </p:pic>
      </p:grpSp>
      <p:pic>
        <p:nvPicPr>
          <p:cNvPr id="3" name="Imagem 2"/>
          <p:cNvPicPr>
            <a:picLocks noChangeAspect="1"/>
          </p:cNvPicPr>
          <p:nvPr/>
        </p:nvPicPr>
        <p:blipFill>
          <a:blip r:embed="rId7"/>
          <a:stretch>
            <a:fillRect/>
          </a:stretch>
        </p:blipFill>
        <p:spPr>
          <a:xfrm>
            <a:off x="1776452" y="2001122"/>
            <a:ext cx="2914650" cy="2933700"/>
          </a:xfrm>
          <a:prstGeom prst="rect">
            <a:avLst/>
          </a:prstGeom>
        </p:spPr>
      </p:pic>
      <p:pic>
        <p:nvPicPr>
          <p:cNvPr id="9" name="Imagem 8"/>
          <p:cNvPicPr>
            <a:picLocks noChangeAspect="1"/>
          </p:cNvPicPr>
          <p:nvPr/>
        </p:nvPicPr>
        <p:blipFill>
          <a:blip r:embed="rId8"/>
          <a:stretch>
            <a:fillRect/>
          </a:stretch>
        </p:blipFill>
        <p:spPr>
          <a:xfrm>
            <a:off x="1776452" y="5097016"/>
            <a:ext cx="2914650" cy="3533775"/>
          </a:xfrm>
          <a:prstGeom prst="rect">
            <a:avLst/>
          </a:prstGeom>
        </p:spPr>
      </p:pic>
    </p:spTree>
    <p:extLst>
      <p:ext uri="{BB962C8B-B14F-4D97-AF65-F5344CB8AC3E}">
        <p14:creationId xmlns:p14="http://schemas.microsoft.com/office/powerpoint/2010/main" val="35525746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1571612" y="0"/>
            <a:ext cx="3857652" cy="1000561"/>
          </a:xfrm>
        </p:spPr>
        <p:txBody>
          <a:bodyPr>
            <a:noAutofit/>
          </a:bodyPr>
          <a:lstStyle/>
          <a:p>
            <a:r>
              <a:rPr lang="pt-BR" sz="5700" dirty="0" smtClean="0"/>
              <a:t>Livro/Vídeo</a:t>
            </a:r>
            <a:endParaRPr lang="pt-BR" sz="5700" dirty="0"/>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Título 1"/>
          <p:cNvSpPr txBox="1">
            <a:spLocks/>
          </p:cNvSpPr>
          <p:nvPr/>
        </p:nvSpPr>
        <p:spPr>
          <a:xfrm>
            <a:off x="428604" y="1023910"/>
            <a:ext cx="6072230" cy="8358246"/>
          </a:xfrm>
          <a:prstGeom prst="rect">
            <a:avLst/>
          </a:prstGeom>
        </p:spPr>
        <p:txBody>
          <a:bodyPr vert="horz" lIns="91440" tIns="45720" rIns="91440" bIns="45720" rtlCol="0" anchor="t" anchorCtr="0">
            <a:noAutofit/>
          </a:bodyPr>
          <a:lstStyle/>
          <a:p>
            <a:pPr marL="0" marR="0" lvl="0" indent="0" defTabSz="914400" rtl="0" eaLnBrk="1" fontAlgn="auto" latinLnBrk="0" hangingPunct="1">
              <a:lnSpc>
                <a:spcPct val="100000"/>
              </a:lnSpc>
              <a:spcBef>
                <a:spcPct val="0"/>
              </a:spcBef>
              <a:spcAft>
                <a:spcPts val="0"/>
              </a:spcAft>
              <a:buClrTx/>
              <a:buSzTx/>
              <a:buFontTx/>
              <a:buNone/>
              <a:tabLst/>
              <a:defRPr/>
            </a:pPr>
            <a:endParaRPr kumimoji="0" lang="pt-BR" sz="2800" b="0" i="0" u="none" strike="noStrike" kern="1200" cap="none" spc="0" normalizeH="0" baseline="0" noProof="0" dirty="0" smtClean="0">
              <a:ln>
                <a:noFill/>
              </a:ln>
              <a:solidFill>
                <a:schemeClr val="tx1"/>
              </a:solidFill>
              <a:effectLst/>
              <a:uLnTx/>
              <a:uFillTx/>
              <a:latin typeface="+mj-lt"/>
              <a:ea typeface="+mj-ea"/>
              <a:cs typeface="+mj-cs"/>
            </a:endParaRPr>
          </a:p>
          <a:p>
            <a:pPr marL="0" marR="0" lvl="0" indent="0" defTabSz="914400" rtl="0" eaLnBrk="1" fontAlgn="auto" latinLnBrk="0" hangingPunct="1">
              <a:lnSpc>
                <a:spcPct val="100000"/>
              </a:lnSpc>
              <a:spcBef>
                <a:spcPct val="0"/>
              </a:spcBef>
              <a:spcAft>
                <a:spcPts val="0"/>
              </a:spcAft>
              <a:buClrTx/>
              <a:buSzTx/>
              <a:buFontTx/>
              <a:buNone/>
              <a:tabLst/>
              <a:defRPr/>
            </a:pPr>
            <a:endParaRPr lang="pt-BR" sz="2400" b="1" dirty="0" smtClean="0">
              <a:latin typeface="+mj-lt"/>
              <a:ea typeface="+mj-ea"/>
              <a:cs typeface="+mj-cs"/>
            </a:endParaRPr>
          </a:p>
          <a:p>
            <a:pPr marL="0" marR="0" lvl="0" indent="0" defTabSz="914400" rtl="0" eaLnBrk="1" fontAlgn="auto" latinLnBrk="0" hangingPunct="1">
              <a:lnSpc>
                <a:spcPct val="100000"/>
              </a:lnSpc>
              <a:spcBef>
                <a:spcPct val="0"/>
              </a:spcBef>
              <a:spcAft>
                <a:spcPts val="0"/>
              </a:spcAft>
              <a:buClrTx/>
              <a:buSzTx/>
              <a:buFontTx/>
              <a:buNone/>
              <a:tabLst/>
              <a:defRPr/>
            </a:pPr>
            <a:endParaRPr lang="pt-BR" sz="2400" b="1" dirty="0" smtClean="0">
              <a:latin typeface="+mj-lt"/>
              <a:ea typeface="+mj-ea"/>
              <a:cs typeface="+mj-cs"/>
            </a:endParaRPr>
          </a:p>
          <a:p>
            <a:pPr marL="0" marR="0" lvl="0" indent="0" defTabSz="914400" rtl="0" eaLnBrk="1" fontAlgn="auto" latinLnBrk="0" hangingPunct="1">
              <a:lnSpc>
                <a:spcPct val="100000"/>
              </a:lnSpc>
              <a:spcBef>
                <a:spcPct val="0"/>
              </a:spcBef>
              <a:spcAft>
                <a:spcPts val="0"/>
              </a:spcAft>
              <a:buClrTx/>
              <a:buSzTx/>
              <a:buFontTx/>
              <a:buNone/>
              <a:tabLst/>
              <a:defRPr/>
            </a:pPr>
            <a:endParaRPr lang="pt-BR" sz="2400" b="1" dirty="0" smtClean="0">
              <a:latin typeface="+mj-lt"/>
              <a:ea typeface="+mj-ea"/>
              <a:cs typeface="+mj-cs"/>
            </a:endParaRPr>
          </a:p>
          <a:p>
            <a:pPr marL="0" marR="0" lvl="0" indent="0" defTabSz="914400" rtl="0" eaLnBrk="1" fontAlgn="auto" latinLnBrk="0" hangingPunct="1">
              <a:lnSpc>
                <a:spcPct val="100000"/>
              </a:lnSpc>
              <a:spcBef>
                <a:spcPct val="0"/>
              </a:spcBef>
              <a:spcAft>
                <a:spcPts val="0"/>
              </a:spcAft>
              <a:buClrTx/>
              <a:buSzTx/>
              <a:buFontTx/>
              <a:buNone/>
              <a:tabLst/>
              <a:defRPr/>
            </a:pPr>
            <a:endParaRPr lang="pt-BR" sz="2400" b="1" dirty="0" smtClean="0">
              <a:latin typeface="+mj-lt"/>
              <a:ea typeface="+mj-ea"/>
              <a:cs typeface="+mj-cs"/>
            </a:endParaRPr>
          </a:p>
          <a:p>
            <a:pPr marL="0" marR="0" lvl="0" indent="0" defTabSz="914400" rtl="0" eaLnBrk="1" fontAlgn="auto" latinLnBrk="0" hangingPunct="1">
              <a:lnSpc>
                <a:spcPct val="100000"/>
              </a:lnSpc>
              <a:spcBef>
                <a:spcPct val="0"/>
              </a:spcBef>
              <a:spcAft>
                <a:spcPts val="0"/>
              </a:spcAft>
              <a:buClrTx/>
              <a:buSzTx/>
              <a:buFontTx/>
              <a:buNone/>
              <a:tabLst/>
              <a:defRPr/>
            </a:pPr>
            <a:endParaRPr lang="pt-BR" sz="2400" b="1" dirty="0">
              <a:latin typeface="+mj-lt"/>
              <a:ea typeface="+mj-ea"/>
              <a:cs typeface="+mj-cs"/>
            </a:endParaRPr>
          </a:p>
          <a:p>
            <a:pPr marL="0" marR="0" lvl="0" indent="0" defTabSz="914400" rtl="0" eaLnBrk="1" fontAlgn="auto" latinLnBrk="0" hangingPunct="1">
              <a:lnSpc>
                <a:spcPct val="100000"/>
              </a:lnSpc>
              <a:spcBef>
                <a:spcPct val="0"/>
              </a:spcBef>
              <a:spcAft>
                <a:spcPts val="0"/>
              </a:spcAft>
              <a:buClrTx/>
              <a:buSzTx/>
              <a:buFontTx/>
              <a:buNone/>
              <a:tabLst/>
              <a:defRPr/>
            </a:pPr>
            <a:endParaRPr lang="pt-BR" sz="2400" b="1" dirty="0" smtClean="0">
              <a:latin typeface="+mj-lt"/>
              <a:ea typeface="+mj-ea"/>
              <a:cs typeface="+mj-cs"/>
            </a:endParaRPr>
          </a:p>
          <a:p>
            <a:pPr lvl="0">
              <a:spcBef>
                <a:spcPct val="0"/>
              </a:spcBef>
              <a:defRPr/>
            </a:pPr>
            <a:endParaRPr lang="pt-BR" sz="2400" b="1" dirty="0"/>
          </a:p>
          <a:p>
            <a:pPr marL="0" marR="0" lvl="0" indent="0" defTabSz="914400" rtl="0" eaLnBrk="1" fontAlgn="auto" latinLnBrk="0" hangingPunct="1">
              <a:lnSpc>
                <a:spcPct val="100000"/>
              </a:lnSpc>
              <a:spcBef>
                <a:spcPct val="0"/>
              </a:spcBef>
              <a:spcAft>
                <a:spcPts val="0"/>
              </a:spcAft>
              <a:buClrTx/>
              <a:buSzTx/>
              <a:buFontTx/>
              <a:buNone/>
              <a:tabLst/>
              <a:defRPr/>
            </a:pPr>
            <a:endParaRPr lang="pt-BR" sz="2400" b="1" dirty="0">
              <a:latin typeface="+mj-lt"/>
              <a:ea typeface="+mj-ea"/>
              <a:cs typeface="+mj-cs"/>
            </a:endParaRPr>
          </a:p>
          <a:p>
            <a:pPr marL="0" marR="0" lvl="0" indent="0" defTabSz="914400" rtl="0" eaLnBrk="1" fontAlgn="auto" latinLnBrk="0" hangingPunct="1">
              <a:lnSpc>
                <a:spcPct val="100000"/>
              </a:lnSpc>
              <a:spcBef>
                <a:spcPct val="0"/>
              </a:spcBef>
              <a:spcAft>
                <a:spcPts val="0"/>
              </a:spcAft>
              <a:buClrTx/>
              <a:buSzTx/>
              <a:buFontTx/>
              <a:buNone/>
              <a:tabLst/>
              <a:defRPr/>
            </a:pPr>
            <a:endParaRPr lang="pt-BR" sz="2400" b="1" dirty="0" smtClean="0">
              <a:latin typeface="+mj-lt"/>
              <a:ea typeface="+mj-ea"/>
              <a:cs typeface="+mj-cs"/>
            </a:endParaRPr>
          </a:p>
          <a:p>
            <a:pPr marL="0" marR="0" lvl="0" indent="0" defTabSz="914400" rtl="0" eaLnBrk="1" fontAlgn="auto" latinLnBrk="0" hangingPunct="1">
              <a:lnSpc>
                <a:spcPct val="100000"/>
              </a:lnSpc>
              <a:spcBef>
                <a:spcPct val="0"/>
              </a:spcBef>
              <a:spcAft>
                <a:spcPts val="0"/>
              </a:spcAft>
              <a:buClrTx/>
              <a:buSzTx/>
              <a:buFontTx/>
              <a:buNone/>
              <a:tabLst/>
              <a:defRPr/>
            </a:pPr>
            <a:endParaRPr lang="pt-BR" sz="2400" b="1" dirty="0">
              <a:latin typeface="+mj-lt"/>
              <a:ea typeface="+mj-ea"/>
              <a:cs typeface="+mj-cs"/>
            </a:endParaRPr>
          </a:p>
          <a:p>
            <a:pPr marL="0" marR="0" lvl="0" indent="0" defTabSz="914400" rtl="0" eaLnBrk="1" fontAlgn="auto" latinLnBrk="0" hangingPunct="1">
              <a:lnSpc>
                <a:spcPct val="100000"/>
              </a:lnSpc>
              <a:spcBef>
                <a:spcPct val="0"/>
              </a:spcBef>
              <a:spcAft>
                <a:spcPts val="0"/>
              </a:spcAft>
              <a:buClrTx/>
              <a:buSzTx/>
              <a:buFontTx/>
              <a:buNone/>
              <a:tabLst/>
              <a:defRPr/>
            </a:pPr>
            <a:endParaRPr lang="pt-BR" sz="2400" b="1" dirty="0" smtClean="0">
              <a:latin typeface="+mj-lt"/>
              <a:ea typeface="+mj-ea"/>
              <a:cs typeface="+mj-cs"/>
            </a:endParaRPr>
          </a:p>
          <a:p>
            <a:pPr marL="0" marR="0" lvl="0" indent="0" defTabSz="914400" rtl="0" eaLnBrk="1" fontAlgn="auto" latinLnBrk="0" hangingPunct="1">
              <a:lnSpc>
                <a:spcPct val="100000"/>
              </a:lnSpc>
              <a:spcBef>
                <a:spcPct val="0"/>
              </a:spcBef>
              <a:spcAft>
                <a:spcPts val="0"/>
              </a:spcAft>
              <a:buClrTx/>
              <a:buSzTx/>
              <a:buFontTx/>
              <a:buNone/>
              <a:tabLst/>
              <a:defRPr/>
            </a:pPr>
            <a:endParaRPr lang="pt-BR" sz="2400" b="1" dirty="0" smtClean="0">
              <a:latin typeface="+mj-lt"/>
              <a:ea typeface="+mj-ea"/>
              <a:cs typeface="+mj-cs"/>
            </a:endParaRPr>
          </a:p>
        </p:txBody>
      </p:sp>
      <p:sp>
        <p:nvSpPr>
          <p:cNvPr id="8" name="Título 1"/>
          <p:cNvSpPr txBox="1">
            <a:spLocks/>
          </p:cNvSpPr>
          <p:nvPr/>
        </p:nvSpPr>
        <p:spPr>
          <a:xfrm>
            <a:off x="1378835" y="1928214"/>
            <a:ext cx="5121999" cy="515624"/>
          </a:xfrm>
          <a:prstGeom prst="rect">
            <a:avLst/>
          </a:prstGeom>
        </p:spPr>
        <p:txBody>
          <a:bodyPr vert="horz" lIns="91440" tIns="45720" rIns="91440" bIns="45720" rtlCol="0" anchor="ctr" anchorCtr="0">
            <a:noAutofit/>
          </a:bodyPr>
          <a:lstStyle/>
          <a:p>
            <a:pPr lvl="0" algn="just">
              <a:spcBef>
                <a:spcPct val="0"/>
              </a:spcBef>
              <a:defRPr/>
            </a:pPr>
            <a:endParaRPr lang="pt-BR" sz="1400" dirty="0" smtClean="0">
              <a:latin typeface="+mj-lt"/>
              <a:ea typeface="+mj-ea"/>
              <a:cs typeface="+mj-cs"/>
              <a:hlinkClick r:id="rId3"/>
            </a:endParaRPr>
          </a:p>
          <a:p>
            <a:pPr lvl="0" algn="just">
              <a:spcBef>
                <a:spcPct val="0"/>
              </a:spcBef>
              <a:defRPr/>
            </a:pPr>
            <a:endParaRPr lang="pt-BR" sz="1400" dirty="0">
              <a:latin typeface="+mj-lt"/>
              <a:ea typeface="+mj-ea"/>
              <a:cs typeface="+mj-cs"/>
              <a:hlinkClick r:id="rId3"/>
            </a:endParaRPr>
          </a:p>
          <a:p>
            <a:pPr lvl="0" algn="just">
              <a:spcBef>
                <a:spcPct val="0"/>
              </a:spcBef>
              <a:defRPr/>
            </a:pPr>
            <a:r>
              <a:rPr lang="pt-BR" sz="1400" dirty="0" smtClean="0">
                <a:latin typeface="+mj-lt"/>
                <a:ea typeface="+mj-ea"/>
                <a:cs typeface="+mj-cs"/>
                <a:hlinkClick r:id="rId3"/>
              </a:rPr>
              <a:t>www.youtube.com/c/JMarySystems/playlists?view_as=subscriber</a:t>
            </a:r>
            <a:endParaRPr lang="pt-BR" sz="1400" dirty="0" smtClean="0">
              <a:latin typeface="+mj-lt"/>
              <a:ea typeface="+mj-ea"/>
              <a:cs typeface="+mj-cs"/>
            </a:endParaRPr>
          </a:p>
          <a:p>
            <a:pPr lvl="0" algn="just">
              <a:spcBef>
                <a:spcPct val="0"/>
              </a:spcBef>
              <a:defRPr/>
            </a:pPr>
            <a:endParaRPr kumimoji="0" lang="pt-BR" sz="1400" i="0" u="none" strike="noStrike" kern="1200" cap="none" spc="0" normalizeH="0" baseline="0" noProof="0" dirty="0" smtClean="0">
              <a:ln>
                <a:noFill/>
              </a:ln>
              <a:solidFill>
                <a:schemeClr val="tx1"/>
              </a:solidFill>
              <a:effectLst/>
              <a:uLnTx/>
              <a:uFillTx/>
              <a:latin typeface="+mj-lt"/>
              <a:ea typeface="+mj-ea"/>
              <a:cs typeface="+mj-cs"/>
            </a:endParaRPr>
          </a:p>
          <a:p>
            <a:pPr lvl="0" algn="just">
              <a:spcBef>
                <a:spcPct val="0"/>
              </a:spcBef>
              <a:defRPr/>
            </a:pPr>
            <a:endParaRPr kumimoji="0" lang="pt-BR" sz="1400" i="0" u="none" strike="noStrike" kern="1200" cap="none" spc="0" normalizeH="0" baseline="0" noProof="0" dirty="0">
              <a:ln>
                <a:noFill/>
              </a:ln>
              <a:solidFill>
                <a:schemeClr val="tx1"/>
              </a:solidFill>
              <a:effectLst/>
              <a:uLnTx/>
              <a:uFillTx/>
              <a:latin typeface="+mj-lt"/>
              <a:ea typeface="+mj-ea"/>
              <a:cs typeface="+mj-cs"/>
            </a:endParaRPr>
          </a:p>
        </p:txBody>
      </p:sp>
      <p:sp>
        <p:nvSpPr>
          <p:cNvPr id="9" name="Título 1"/>
          <p:cNvSpPr txBox="1">
            <a:spLocks/>
          </p:cNvSpPr>
          <p:nvPr/>
        </p:nvSpPr>
        <p:spPr>
          <a:xfrm>
            <a:off x="1311685" y="3211577"/>
            <a:ext cx="5146509" cy="516837"/>
          </a:xfrm>
          <a:prstGeom prst="rect">
            <a:avLst/>
          </a:prstGeom>
        </p:spPr>
        <p:txBody>
          <a:bodyPr vert="horz" lIns="91440" tIns="45720" rIns="91440" bIns="45720" rtlCol="0" anchor="ctr" anchorCtr="0">
            <a:noAutofit/>
          </a:bodyPr>
          <a:lstStyle/>
          <a:p>
            <a:pPr lvl="0" algn="just">
              <a:spcBef>
                <a:spcPct val="0"/>
              </a:spcBef>
              <a:defRPr/>
            </a:pPr>
            <a:r>
              <a:rPr lang="pt-BR" sz="1400" dirty="0" smtClean="0">
                <a:latin typeface="+mj-lt"/>
                <a:ea typeface="+mj-ea"/>
                <a:cs typeface="+mj-cs"/>
                <a:hlinkClick r:id="rId4"/>
              </a:rPr>
              <a:t>http://www.jmarysystems.com.br/Leitura_e_Aprendizagem/Leitura_e_Aprendizagem.html</a:t>
            </a:r>
            <a:endParaRPr lang="pt-BR" sz="1400" dirty="0" smtClean="0">
              <a:latin typeface="+mj-lt"/>
              <a:ea typeface="+mj-ea"/>
              <a:cs typeface="+mj-cs"/>
            </a:endParaRPr>
          </a:p>
          <a:p>
            <a:pPr lvl="0" algn="just">
              <a:spcBef>
                <a:spcPct val="0"/>
              </a:spcBef>
              <a:defRPr/>
            </a:pPr>
            <a:endParaRPr kumimoji="0" lang="pt-BR" sz="1400" i="0" u="none" strike="noStrike" kern="1200" cap="none" spc="0" normalizeH="0" baseline="0" noProof="0" dirty="0">
              <a:ln>
                <a:noFill/>
              </a:ln>
              <a:solidFill>
                <a:schemeClr val="tx1"/>
              </a:solidFill>
              <a:effectLst/>
              <a:uLnTx/>
              <a:uFillTx/>
              <a:latin typeface="+mj-lt"/>
              <a:ea typeface="+mj-ea"/>
              <a:cs typeface="+mj-cs"/>
            </a:endParaRPr>
          </a:p>
        </p:txBody>
      </p:sp>
      <p:sp>
        <p:nvSpPr>
          <p:cNvPr id="10" name="Título 1"/>
          <p:cNvSpPr txBox="1">
            <a:spLocks/>
          </p:cNvSpPr>
          <p:nvPr/>
        </p:nvSpPr>
        <p:spPr>
          <a:xfrm>
            <a:off x="1465083" y="6663352"/>
            <a:ext cx="4757028" cy="665462"/>
          </a:xfrm>
          <a:prstGeom prst="rect">
            <a:avLst/>
          </a:prstGeom>
        </p:spPr>
        <p:txBody>
          <a:bodyPr vert="horz" lIns="91440" tIns="45720" rIns="91440" bIns="45720" rtlCol="0" anchor="ctr" anchorCtr="0">
            <a:noAutofit/>
          </a:bodyPr>
          <a:lstStyle/>
          <a:p>
            <a:pPr lvl="0" algn="just">
              <a:spcBef>
                <a:spcPct val="0"/>
              </a:spcBef>
              <a:defRPr/>
            </a:pPr>
            <a:r>
              <a:rPr lang="pt-BR" sz="1600" dirty="0">
                <a:latin typeface="+mj-lt"/>
                <a:ea typeface="+mj-ea"/>
                <a:cs typeface="+mj-cs"/>
                <a:hlinkClick r:id="rId5"/>
              </a:rPr>
              <a:t>https://</a:t>
            </a:r>
            <a:r>
              <a:rPr lang="pt-BR" sz="1600" dirty="0" smtClean="0">
                <a:latin typeface="+mj-lt"/>
                <a:ea typeface="+mj-ea"/>
                <a:cs typeface="+mj-cs"/>
                <a:hlinkClick r:id="rId5"/>
              </a:rPr>
              <a:t>github.com/jmarysystems?tab=repositories</a:t>
            </a:r>
            <a:endParaRPr lang="pt-BR" sz="1600" dirty="0" smtClean="0">
              <a:latin typeface="+mj-lt"/>
              <a:ea typeface="+mj-ea"/>
              <a:cs typeface="+mj-cs"/>
            </a:endParaRPr>
          </a:p>
          <a:p>
            <a:pPr lvl="0" algn="just">
              <a:spcBef>
                <a:spcPct val="0"/>
              </a:spcBef>
              <a:defRPr/>
            </a:pPr>
            <a:endParaRPr kumimoji="0" lang="pt-BR" sz="1400" i="0" u="none" strike="noStrike" kern="1200" cap="none" spc="0" normalizeH="0" baseline="0" noProof="0" dirty="0">
              <a:ln>
                <a:noFill/>
              </a:ln>
              <a:solidFill>
                <a:schemeClr val="tx1"/>
              </a:solidFill>
              <a:effectLst/>
              <a:uLnTx/>
              <a:uFillTx/>
              <a:latin typeface="+mj-lt"/>
              <a:ea typeface="+mj-ea"/>
              <a:cs typeface="+mj-cs"/>
            </a:endParaRPr>
          </a:p>
        </p:txBody>
      </p:sp>
      <p:sp>
        <p:nvSpPr>
          <p:cNvPr id="11" name="Retângulo de cantos arredondados 10"/>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2" name="Picture 2" descr="Resultado de imagem para java"/>
          <p:cNvPicPr>
            <a:picLocks noChangeAspect="1" noChangeArrowheads="1"/>
          </p:cNvPicPr>
          <p:nvPr/>
        </p:nvPicPr>
        <p:blipFill>
          <a:blip r:embed="rId6"/>
          <a:srcRect/>
          <a:stretch>
            <a:fillRect/>
          </a:stretch>
        </p:blipFill>
        <p:spPr bwMode="auto">
          <a:xfrm>
            <a:off x="6100217" y="177494"/>
            <a:ext cx="660016" cy="918283"/>
          </a:xfrm>
          <a:prstGeom prst="rect">
            <a:avLst/>
          </a:prstGeom>
          <a:noFill/>
        </p:spPr>
      </p:pic>
      <p:pic>
        <p:nvPicPr>
          <p:cNvPr id="4098" name="Picture 2" descr="GitHub lança aplicativo oficial para Android e permite acesso antecipado -  TudoCelular.com"/>
          <p:cNvPicPr>
            <a:picLocks noChangeAspect="1" noChangeArrowheads="1"/>
          </p:cNvPicPr>
          <p:nvPr/>
        </p:nvPicPr>
        <p:blipFill rotWithShape="1">
          <a:blip r:embed="rId7">
            <a:extLst>
              <a:ext uri="{28A0092B-C50C-407E-A947-70E740481C1C}">
                <a14:useLocalDpi xmlns:a14="http://schemas.microsoft.com/office/drawing/2010/main" val="0"/>
              </a:ext>
            </a:extLst>
          </a:blip>
          <a:srcRect l="28991" t="5073" r="28638" b="3599"/>
          <a:stretch/>
        </p:blipFill>
        <p:spPr bwMode="auto">
          <a:xfrm>
            <a:off x="555421" y="6587172"/>
            <a:ext cx="782845" cy="741642"/>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m 3"/>
          <p:cNvPicPr>
            <a:picLocks noChangeAspect="1"/>
          </p:cNvPicPr>
          <p:nvPr/>
        </p:nvPicPr>
        <p:blipFill rotWithShape="1">
          <a:blip r:embed="rId8"/>
          <a:srcRect l="13420" t="8001" r="13420" b="12667"/>
          <a:stretch/>
        </p:blipFill>
        <p:spPr>
          <a:xfrm>
            <a:off x="557335" y="1928214"/>
            <a:ext cx="796990" cy="515623"/>
          </a:xfrm>
          <a:prstGeom prst="rect">
            <a:avLst/>
          </a:prstGeom>
        </p:spPr>
      </p:pic>
      <p:pic>
        <p:nvPicPr>
          <p:cNvPr id="4102" name="Picture 6" descr="Criação de sites | Desenvolvimento de sites - Agência Superix"/>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36290" y="3027543"/>
            <a:ext cx="700871" cy="700871"/>
          </a:xfrm>
          <a:prstGeom prst="rect">
            <a:avLst/>
          </a:prstGeom>
          <a:noFill/>
          <a:extLst>
            <a:ext uri="{909E8E84-426E-40DD-AFC4-6F175D3DCCD1}">
              <a14:hiddenFill xmlns:a14="http://schemas.microsoft.com/office/drawing/2010/main">
                <a:solidFill>
                  <a:srgbClr val="FFFFFF"/>
                </a:solidFill>
              </a14:hiddenFill>
            </a:ext>
          </a:extLst>
        </p:spPr>
      </p:pic>
      <p:sp>
        <p:nvSpPr>
          <p:cNvPr id="17" name="Cruz 1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Cruz 1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 name="Retângulo 1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20" name="Retângulo 1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1" name="Título 1"/>
          <p:cNvSpPr txBox="1">
            <a:spLocks/>
          </p:cNvSpPr>
          <p:nvPr/>
        </p:nvSpPr>
        <p:spPr>
          <a:xfrm>
            <a:off x="1338266" y="4435713"/>
            <a:ext cx="5146509" cy="516837"/>
          </a:xfrm>
          <a:prstGeom prst="rect">
            <a:avLst/>
          </a:prstGeom>
        </p:spPr>
        <p:txBody>
          <a:bodyPr vert="horz" lIns="91440" tIns="45720" rIns="91440" bIns="45720" rtlCol="0" anchor="ctr" anchorCtr="0">
            <a:noAutofit/>
          </a:bodyPr>
          <a:lstStyle/>
          <a:p>
            <a:pPr lvl="0" algn="just">
              <a:spcBef>
                <a:spcPct val="0"/>
              </a:spcBef>
              <a:defRPr/>
            </a:pPr>
            <a:r>
              <a:rPr lang="pt-BR" sz="1400" dirty="0" smtClean="0">
                <a:latin typeface="+mj-lt"/>
                <a:ea typeface="+mj-ea"/>
                <a:cs typeface="+mj-cs"/>
                <a:hlinkClick r:id="rId10"/>
              </a:rPr>
              <a:t>http://www.jmarysystems.com.br/Perguntas_e_Respostas/Perguntas_e_Respostas.html</a:t>
            </a:r>
            <a:endParaRPr lang="pt-BR" sz="1400" dirty="0" smtClean="0">
              <a:latin typeface="+mj-lt"/>
              <a:ea typeface="+mj-ea"/>
              <a:cs typeface="+mj-cs"/>
            </a:endParaRPr>
          </a:p>
          <a:p>
            <a:pPr lvl="0" algn="just">
              <a:spcBef>
                <a:spcPct val="0"/>
              </a:spcBef>
              <a:defRPr/>
            </a:pPr>
            <a:endParaRPr kumimoji="0" lang="pt-BR" sz="1400" i="0" u="none" strike="noStrike" kern="1200" cap="none" spc="0" normalizeH="0" baseline="0" noProof="0" dirty="0">
              <a:ln>
                <a:noFill/>
              </a:ln>
              <a:solidFill>
                <a:schemeClr val="tx1"/>
              </a:solidFill>
              <a:effectLst/>
              <a:uLnTx/>
              <a:uFillTx/>
              <a:latin typeface="+mj-lt"/>
              <a:ea typeface="+mj-ea"/>
              <a:cs typeface="+mj-cs"/>
            </a:endParaRPr>
          </a:p>
        </p:txBody>
      </p:sp>
      <p:pic>
        <p:nvPicPr>
          <p:cNvPr id="22" name="Picture 6" descr="Criação de sites | Desenvolvimento de sites - Agência Superix"/>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62871" y="4218533"/>
            <a:ext cx="700871" cy="700871"/>
          </a:xfrm>
          <a:prstGeom prst="rect">
            <a:avLst/>
          </a:prstGeom>
          <a:noFill/>
          <a:extLst>
            <a:ext uri="{909E8E84-426E-40DD-AFC4-6F175D3DCCD1}">
              <a14:hiddenFill xmlns:a14="http://schemas.microsoft.com/office/drawing/2010/main">
                <a:solidFill>
                  <a:srgbClr val="FFFFFF"/>
                </a:solidFill>
              </a14:hiddenFill>
            </a:ext>
          </a:extLst>
        </p:spPr>
      </p:pic>
      <p:sp>
        <p:nvSpPr>
          <p:cNvPr id="6" name="Retângulo 5"/>
          <p:cNvSpPr/>
          <p:nvPr/>
        </p:nvSpPr>
        <p:spPr>
          <a:xfrm>
            <a:off x="428604" y="1496616"/>
            <a:ext cx="3801682" cy="461665"/>
          </a:xfrm>
          <a:prstGeom prst="rect">
            <a:avLst/>
          </a:prstGeom>
        </p:spPr>
        <p:txBody>
          <a:bodyPr wrap="none">
            <a:spAutoFit/>
          </a:bodyPr>
          <a:lstStyle/>
          <a:p>
            <a:pPr lvl="0">
              <a:spcBef>
                <a:spcPct val="0"/>
              </a:spcBef>
              <a:defRPr/>
            </a:pPr>
            <a:r>
              <a:rPr lang="pt-BR" sz="2400" b="1" dirty="0">
                <a:latin typeface="+mj-lt"/>
              </a:rPr>
              <a:t>Links das vídeo aulas online:</a:t>
            </a:r>
          </a:p>
        </p:txBody>
      </p:sp>
      <p:sp>
        <p:nvSpPr>
          <p:cNvPr id="24" name="Retângulo 23"/>
          <p:cNvSpPr/>
          <p:nvPr/>
        </p:nvSpPr>
        <p:spPr>
          <a:xfrm>
            <a:off x="433995" y="2615222"/>
            <a:ext cx="4560094" cy="461665"/>
          </a:xfrm>
          <a:prstGeom prst="rect">
            <a:avLst/>
          </a:prstGeom>
        </p:spPr>
        <p:txBody>
          <a:bodyPr wrap="none">
            <a:spAutoFit/>
          </a:bodyPr>
          <a:lstStyle/>
          <a:p>
            <a:pPr lvl="0">
              <a:spcBef>
                <a:spcPct val="0"/>
              </a:spcBef>
              <a:defRPr/>
            </a:pPr>
            <a:r>
              <a:rPr lang="pt-BR" sz="2400" b="1" dirty="0"/>
              <a:t>Dos conteúdos deste livro na web:</a:t>
            </a:r>
          </a:p>
        </p:txBody>
      </p:sp>
      <p:sp>
        <p:nvSpPr>
          <p:cNvPr id="25" name="Retângulo 24"/>
          <p:cNvSpPr/>
          <p:nvPr/>
        </p:nvSpPr>
        <p:spPr>
          <a:xfrm>
            <a:off x="428604" y="3842117"/>
            <a:ext cx="6002734" cy="461665"/>
          </a:xfrm>
          <a:prstGeom prst="rect">
            <a:avLst/>
          </a:prstGeom>
        </p:spPr>
        <p:txBody>
          <a:bodyPr wrap="none">
            <a:spAutoFit/>
          </a:bodyPr>
          <a:lstStyle/>
          <a:p>
            <a:pPr lvl="0">
              <a:spcBef>
                <a:spcPct val="0"/>
              </a:spcBef>
              <a:defRPr/>
            </a:pPr>
            <a:r>
              <a:rPr lang="pt-BR" sz="2400" b="1" dirty="0"/>
              <a:t>Das perguntas e respostas deste livro na web:</a:t>
            </a:r>
          </a:p>
        </p:txBody>
      </p:sp>
      <p:sp>
        <p:nvSpPr>
          <p:cNvPr id="26" name="Retângulo 25"/>
          <p:cNvSpPr/>
          <p:nvPr/>
        </p:nvSpPr>
        <p:spPr>
          <a:xfrm>
            <a:off x="427491" y="5041515"/>
            <a:ext cx="6003847" cy="1569660"/>
          </a:xfrm>
          <a:prstGeom prst="rect">
            <a:avLst/>
          </a:prstGeom>
        </p:spPr>
        <p:txBody>
          <a:bodyPr wrap="square">
            <a:spAutoFit/>
          </a:bodyPr>
          <a:lstStyle/>
          <a:p>
            <a:pPr>
              <a:spcBef>
                <a:spcPct val="0"/>
              </a:spcBef>
              <a:defRPr/>
            </a:pPr>
            <a:r>
              <a:rPr lang="pt-BR" sz="2400" b="1" dirty="0"/>
              <a:t>Do programa em Java e outros projetos que  além do conteúdo do livro, tem uma bateria de exercícios que complementam a totalidade da aprendizagem</a:t>
            </a:r>
            <a:r>
              <a:rPr lang="pt-BR" sz="2400" b="1" dirty="0" smtClean="0"/>
              <a:t>:</a:t>
            </a:r>
            <a:endParaRPr lang="pt-BR" sz="2400" b="1" dirty="0"/>
          </a:p>
        </p:txBody>
      </p:sp>
      <p:sp>
        <p:nvSpPr>
          <p:cNvPr id="27" name="Título 1"/>
          <p:cNvSpPr txBox="1">
            <a:spLocks/>
          </p:cNvSpPr>
          <p:nvPr/>
        </p:nvSpPr>
        <p:spPr>
          <a:xfrm>
            <a:off x="1347489" y="8036113"/>
            <a:ext cx="5146509" cy="516837"/>
          </a:xfrm>
          <a:prstGeom prst="rect">
            <a:avLst/>
          </a:prstGeom>
        </p:spPr>
        <p:txBody>
          <a:bodyPr vert="horz" lIns="91440" tIns="45720" rIns="91440" bIns="45720" rtlCol="0" anchor="ctr" anchorCtr="0">
            <a:noAutofit/>
          </a:bodyPr>
          <a:lstStyle/>
          <a:p>
            <a:pPr lvl="0" algn="just">
              <a:spcBef>
                <a:spcPct val="0"/>
              </a:spcBef>
              <a:defRPr/>
            </a:pPr>
            <a:r>
              <a:rPr lang="pt-BR" sz="1400" dirty="0" smtClean="0">
                <a:latin typeface="+mj-lt"/>
                <a:ea typeface="+mj-ea"/>
                <a:cs typeface="+mj-cs"/>
                <a:hlinkClick r:id="rId11"/>
              </a:rPr>
              <a:t>http://www.jmarysystems.com.br</a:t>
            </a:r>
            <a:endParaRPr lang="pt-BR" sz="1400" dirty="0" smtClean="0">
              <a:latin typeface="+mj-lt"/>
              <a:ea typeface="+mj-ea"/>
              <a:cs typeface="+mj-cs"/>
            </a:endParaRPr>
          </a:p>
          <a:p>
            <a:pPr lvl="0" algn="just">
              <a:spcBef>
                <a:spcPct val="0"/>
              </a:spcBef>
              <a:defRPr/>
            </a:pPr>
            <a:endParaRPr kumimoji="0" lang="pt-BR" sz="1400" i="0" u="none" strike="noStrike" kern="1200" cap="none" spc="0" normalizeH="0" baseline="0" noProof="0" dirty="0">
              <a:ln>
                <a:noFill/>
              </a:ln>
              <a:solidFill>
                <a:schemeClr val="tx1"/>
              </a:solidFill>
              <a:effectLst/>
              <a:uLnTx/>
              <a:uFillTx/>
              <a:latin typeface="+mj-lt"/>
              <a:ea typeface="+mj-ea"/>
              <a:cs typeface="+mj-cs"/>
            </a:endParaRPr>
          </a:p>
        </p:txBody>
      </p:sp>
      <p:pic>
        <p:nvPicPr>
          <p:cNvPr id="28" name="Picture 6" descr="Criação de sites | Desenvolvimento de sites - Agência Superix"/>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72094" y="7818933"/>
            <a:ext cx="700871" cy="700871"/>
          </a:xfrm>
          <a:prstGeom prst="rect">
            <a:avLst/>
          </a:prstGeom>
          <a:noFill/>
          <a:extLst>
            <a:ext uri="{909E8E84-426E-40DD-AFC4-6F175D3DCCD1}">
              <a14:hiddenFill xmlns:a14="http://schemas.microsoft.com/office/drawing/2010/main">
                <a:solidFill>
                  <a:srgbClr val="FFFFFF"/>
                </a:solidFill>
              </a14:hiddenFill>
            </a:ext>
          </a:extLst>
        </p:spPr>
      </p:pic>
      <p:sp>
        <p:nvSpPr>
          <p:cNvPr id="29" name="Retângulo 28"/>
          <p:cNvSpPr/>
          <p:nvPr/>
        </p:nvSpPr>
        <p:spPr>
          <a:xfrm>
            <a:off x="437827" y="7442517"/>
            <a:ext cx="2536464" cy="461665"/>
          </a:xfrm>
          <a:prstGeom prst="rect">
            <a:avLst/>
          </a:prstGeom>
        </p:spPr>
        <p:txBody>
          <a:bodyPr wrap="none">
            <a:spAutoFit/>
          </a:bodyPr>
          <a:lstStyle/>
          <a:p>
            <a:pPr lvl="0">
              <a:spcBef>
                <a:spcPct val="0"/>
              </a:spcBef>
              <a:defRPr/>
            </a:pPr>
            <a:r>
              <a:rPr lang="pt-BR" sz="2400" b="1" dirty="0" smtClean="0"/>
              <a:t>Visite-nos na web:</a:t>
            </a:r>
            <a:endParaRPr lang="pt-BR" sz="2400" b="1" dirty="0"/>
          </a:p>
        </p:txBody>
      </p:sp>
      <p:sp>
        <p:nvSpPr>
          <p:cNvPr id="3" name="Retângulo 2"/>
          <p:cNvSpPr/>
          <p:nvPr/>
        </p:nvSpPr>
        <p:spPr>
          <a:xfrm>
            <a:off x="263078" y="1022495"/>
            <a:ext cx="3967208" cy="461665"/>
          </a:xfrm>
          <a:prstGeom prst="rect">
            <a:avLst/>
          </a:prstGeom>
        </p:spPr>
        <p:txBody>
          <a:bodyPr wrap="square">
            <a:spAutoFit/>
          </a:bodyPr>
          <a:lstStyle/>
          <a:p>
            <a:pPr lvl="0">
              <a:spcBef>
                <a:spcPct val="0"/>
              </a:spcBef>
              <a:defRPr/>
            </a:pPr>
            <a:r>
              <a:rPr lang="pt-BR" sz="2400" dirty="0"/>
              <a:t>Informações complementares</a:t>
            </a:r>
          </a:p>
        </p:txBody>
      </p:sp>
      <p:sp>
        <p:nvSpPr>
          <p:cNvPr id="30" name="Retângulo 29"/>
          <p:cNvSpPr/>
          <p:nvPr/>
        </p:nvSpPr>
        <p:spPr>
          <a:xfrm>
            <a:off x="1378835" y="8735524"/>
            <a:ext cx="2007409" cy="307777"/>
          </a:xfrm>
          <a:prstGeom prst="rect">
            <a:avLst/>
          </a:prstGeom>
        </p:spPr>
        <p:txBody>
          <a:bodyPr wrap="none">
            <a:spAutoFit/>
          </a:bodyPr>
          <a:lstStyle/>
          <a:p>
            <a:pPr lvl="0">
              <a:spcBef>
                <a:spcPct val="0"/>
              </a:spcBef>
              <a:defRPr/>
            </a:pPr>
            <a:r>
              <a:rPr lang="pt-BR" sz="1400" dirty="0" smtClean="0">
                <a:latin typeface="+mj-lt"/>
                <a:hlinkClick r:id="rId12"/>
              </a:rPr>
              <a:t>jmarysystems@mail.com</a:t>
            </a:r>
            <a:endParaRPr lang="pt-BR" dirty="0">
              <a:latin typeface="+mj-lt"/>
            </a:endParaRPr>
          </a:p>
        </p:txBody>
      </p:sp>
      <p:pic>
        <p:nvPicPr>
          <p:cNvPr id="14" name="Imagem 13"/>
          <p:cNvPicPr>
            <a:picLocks noChangeAspect="1"/>
          </p:cNvPicPr>
          <p:nvPr/>
        </p:nvPicPr>
        <p:blipFill rotWithShape="1">
          <a:blip r:embed="rId13"/>
          <a:srcRect l="9587" t="9653" r="16493" b="13068"/>
          <a:stretch/>
        </p:blipFill>
        <p:spPr>
          <a:xfrm>
            <a:off x="548680" y="8614509"/>
            <a:ext cx="756605" cy="790996"/>
          </a:xfrm>
          <a:prstGeom prst="rect">
            <a:avLst/>
          </a:prstGeom>
        </p:spPr>
      </p:pic>
    </p:spTree>
    <p:extLst>
      <p:ext uri="{BB962C8B-B14F-4D97-AF65-F5344CB8AC3E}">
        <p14:creationId xmlns:p14="http://schemas.microsoft.com/office/powerpoint/2010/main" val="173794705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r>
              <a:rPr lang="pt-BR" sz="1400" dirty="0" smtClean="0"/>
              <a:t>Comparação </a:t>
            </a:r>
            <a:r>
              <a:rPr lang="pt-BR" sz="1400" dirty="0"/>
              <a:t>entre gerentes tradicionais e empreendedores. </a:t>
            </a:r>
            <a:r>
              <a:rPr lang="pt-BR" sz="1400" b="1" dirty="0"/>
              <a:t>Fonte</a:t>
            </a:r>
            <a:r>
              <a:rPr lang="pt-BR" sz="1400" dirty="0"/>
              <a:t>: HISRICH, 1998 apud DORNELAS, 2016. p. 22.</a:t>
            </a:r>
          </a:p>
        </p:txBody>
      </p:sp>
      <p:grpSp>
        <p:nvGrpSpPr>
          <p:cNvPr id="6" name="Grupo 5"/>
          <p:cNvGrpSpPr/>
          <p:nvPr/>
        </p:nvGrpSpPr>
        <p:grpSpPr>
          <a:xfrm>
            <a:off x="6348841" y="1532888"/>
            <a:ext cx="450850" cy="8028624"/>
            <a:chOff x="6348841" y="1532888"/>
            <a:chExt cx="450850" cy="8028624"/>
          </a:xfrm>
        </p:grpSpPr>
        <p:sp>
          <p:nvSpPr>
            <p:cNvPr id="22" name="Retângulo de cantos arredondados 21"/>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                Diferenças </a:t>
              </a:r>
              <a:r>
                <a:rPr lang="pt-BR" dirty="0"/>
                <a:t>e similaridades entre o empreendedor e </a:t>
              </a:r>
              <a:r>
                <a:rPr lang="pt-BR" dirty="0" smtClean="0"/>
                <a:t>o </a:t>
              </a:r>
            </a:p>
            <a:p>
              <a:pPr algn="ctr"/>
              <a:r>
                <a:rPr lang="pt-BR" dirty="0"/>
                <a:t> </a:t>
              </a:r>
              <a:r>
                <a:rPr lang="pt-BR" dirty="0" smtClean="0"/>
                <a:t>                   executivo não </a:t>
              </a:r>
              <a:r>
                <a:rPr lang="pt-BR" dirty="0"/>
                <a:t>empreendedor</a:t>
              </a:r>
            </a:p>
          </p:txBody>
        </p:sp>
        <p:pic>
          <p:nvPicPr>
            <p:cNvPr id="23" name="Imagem 22"/>
            <p:cNvPicPr>
              <a:picLocks noChangeAspect="1"/>
            </p:cNvPicPr>
            <p:nvPr/>
          </p:nvPicPr>
          <p:blipFill>
            <a:blip r:embed="rId5"/>
            <a:stretch>
              <a:fillRect/>
            </a:stretch>
          </p:blipFill>
          <p:spPr>
            <a:xfrm rot="5400000">
              <a:off x="6010271" y="1978961"/>
              <a:ext cx="1123541" cy="422103"/>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0" name="Título 1"/>
          <p:cNvSpPr txBox="1">
            <a:spLocks/>
          </p:cNvSpPr>
          <p:nvPr/>
        </p:nvSpPr>
        <p:spPr>
          <a:xfrm>
            <a:off x="1484784" y="0"/>
            <a:ext cx="3944480"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dirty="0"/>
              <a:t>Empreendedorismo</a:t>
            </a:r>
            <a:endParaRPr lang="pt-BR" sz="3600" dirty="0"/>
          </a:p>
        </p:txBody>
      </p:sp>
      <p:grpSp>
        <p:nvGrpSpPr>
          <p:cNvPr id="2" name="Grupo 1"/>
          <p:cNvGrpSpPr/>
          <p:nvPr/>
        </p:nvGrpSpPr>
        <p:grpSpPr>
          <a:xfrm>
            <a:off x="303101" y="1051243"/>
            <a:ext cx="5699347" cy="380115"/>
            <a:chOff x="303101" y="1051243"/>
            <a:chExt cx="5699347" cy="380115"/>
          </a:xfrm>
        </p:grpSpPr>
        <p:sp>
          <p:nvSpPr>
            <p:cNvPr id="21" name="Retângulo de cantos arredondados 20"/>
            <p:cNvSpPr/>
            <p:nvPr/>
          </p:nvSpPr>
          <p:spPr>
            <a:xfrm>
              <a:off x="303101" y="1059557"/>
              <a:ext cx="5699347"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24" name="Retângulo de cantos arredondados 23"/>
            <p:cNvSpPr/>
            <p:nvPr/>
          </p:nvSpPr>
          <p:spPr>
            <a:xfrm>
              <a:off x="895350" y="1051243"/>
              <a:ext cx="5045345"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dirty="0"/>
                <a:t>Descrevendo as características do perfil do empreendedor</a:t>
              </a:r>
            </a:p>
          </p:txBody>
        </p:sp>
        <p:pic>
          <p:nvPicPr>
            <p:cNvPr id="25" name="Imagem 24"/>
            <p:cNvPicPr>
              <a:picLocks noChangeAspect="1"/>
            </p:cNvPicPr>
            <p:nvPr/>
          </p:nvPicPr>
          <p:blipFill>
            <a:blip r:embed="rId6"/>
            <a:stretch>
              <a:fillRect/>
            </a:stretch>
          </p:blipFill>
          <p:spPr>
            <a:xfrm>
              <a:off x="359837" y="1064975"/>
              <a:ext cx="494678" cy="358069"/>
            </a:xfrm>
            <a:prstGeom prst="rect">
              <a:avLst/>
            </a:prstGeom>
          </p:spPr>
        </p:pic>
      </p:grpSp>
      <p:pic>
        <p:nvPicPr>
          <p:cNvPr id="4" name="Imagem 3"/>
          <p:cNvPicPr>
            <a:picLocks noChangeAspect="1"/>
          </p:cNvPicPr>
          <p:nvPr/>
        </p:nvPicPr>
        <p:blipFill>
          <a:blip r:embed="rId7"/>
          <a:stretch>
            <a:fillRect/>
          </a:stretch>
        </p:blipFill>
        <p:spPr>
          <a:xfrm>
            <a:off x="546538" y="1866100"/>
            <a:ext cx="5583640" cy="4596369"/>
          </a:xfrm>
          <a:prstGeom prst="rect">
            <a:avLst/>
          </a:prstGeom>
        </p:spPr>
      </p:pic>
      <p:pic>
        <p:nvPicPr>
          <p:cNvPr id="7" name="Imagem 6"/>
          <p:cNvPicPr>
            <a:picLocks noChangeAspect="1"/>
          </p:cNvPicPr>
          <p:nvPr/>
        </p:nvPicPr>
        <p:blipFill>
          <a:blip r:embed="rId8"/>
          <a:stretch>
            <a:fillRect/>
          </a:stretch>
        </p:blipFill>
        <p:spPr>
          <a:xfrm>
            <a:off x="546538" y="6462469"/>
            <a:ext cx="5583640" cy="1043479"/>
          </a:xfrm>
          <a:prstGeom prst="rect">
            <a:avLst/>
          </a:prstGeom>
        </p:spPr>
      </p:pic>
    </p:spTree>
    <p:extLst>
      <p:ext uri="{BB962C8B-B14F-4D97-AF65-F5344CB8AC3E}">
        <p14:creationId xmlns:p14="http://schemas.microsoft.com/office/powerpoint/2010/main" val="246249069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r>
              <a:rPr lang="pt-BR" sz="1400" dirty="0"/>
              <a:t>Nosso país tem histórias de grandes empreendedores que tiveram uma ideia, colocaram seu sonho em prática e acreditaram que podia dar certo. Nem sempre o sonho do empreendedor dá certo na primeira tentativa. </a:t>
            </a:r>
            <a:endParaRPr lang="pt-BR" sz="1400" dirty="0" smtClean="0"/>
          </a:p>
          <a:p>
            <a:pPr fontAlgn="base"/>
            <a:endParaRPr lang="pt-BR" sz="1400" dirty="0"/>
          </a:p>
          <a:p>
            <a:pPr fontAlgn="base"/>
            <a:r>
              <a:rPr lang="pt-BR" sz="1400" dirty="0" smtClean="0"/>
              <a:t>Muitas </a:t>
            </a:r>
            <a:r>
              <a:rPr lang="pt-BR" sz="1400" dirty="0"/>
              <a:t>vezes, ele coloca em prática e vai aprimorando suas técnicas por meio de conhecimentos. </a:t>
            </a:r>
            <a:endParaRPr lang="pt-BR" sz="1400" dirty="0" smtClean="0"/>
          </a:p>
          <a:p>
            <a:pPr fontAlgn="base"/>
            <a:endParaRPr lang="pt-BR" sz="1400" dirty="0"/>
          </a:p>
          <a:p>
            <a:pPr fontAlgn="base"/>
            <a:r>
              <a:rPr lang="pt-BR" sz="1400" dirty="0" smtClean="0"/>
              <a:t>Existem </a:t>
            </a:r>
            <a:r>
              <a:rPr lang="pt-BR" sz="1400" dirty="0"/>
              <a:t>muitas empresas que começaram do nada, de um sonho, em pequenos lugares e hoje são potências internacionais, como o empreendedor Bill Gates, que iniciou sua empresa Microsoft em uma pequena garagem. </a:t>
            </a:r>
          </a:p>
        </p:txBody>
      </p:sp>
      <p:grpSp>
        <p:nvGrpSpPr>
          <p:cNvPr id="6" name="Grupo 5"/>
          <p:cNvGrpSpPr/>
          <p:nvPr/>
        </p:nvGrpSpPr>
        <p:grpSpPr>
          <a:xfrm>
            <a:off x="6348841" y="1532888"/>
            <a:ext cx="450850" cy="8028624"/>
            <a:chOff x="6348841" y="1532888"/>
            <a:chExt cx="450850" cy="8028624"/>
          </a:xfrm>
        </p:grpSpPr>
        <p:sp>
          <p:nvSpPr>
            <p:cNvPr id="22" name="Retângulo de cantos arredondados 21"/>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                Diferenças </a:t>
              </a:r>
              <a:r>
                <a:rPr lang="pt-BR" dirty="0"/>
                <a:t>e similaridades entre o empreendedor e </a:t>
              </a:r>
              <a:r>
                <a:rPr lang="pt-BR" dirty="0" smtClean="0"/>
                <a:t>o </a:t>
              </a:r>
            </a:p>
            <a:p>
              <a:pPr algn="ctr"/>
              <a:r>
                <a:rPr lang="pt-BR" dirty="0"/>
                <a:t> </a:t>
              </a:r>
              <a:r>
                <a:rPr lang="pt-BR" dirty="0" smtClean="0"/>
                <a:t>                   executivo não </a:t>
              </a:r>
              <a:r>
                <a:rPr lang="pt-BR" dirty="0"/>
                <a:t>empreendedor</a:t>
              </a:r>
            </a:p>
          </p:txBody>
        </p:sp>
        <p:pic>
          <p:nvPicPr>
            <p:cNvPr id="23" name="Imagem 22"/>
            <p:cNvPicPr>
              <a:picLocks noChangeAspect="1"/>
            </p:cNvPicPr>
            <p:nvPr/>
          </p:nvPicPr>
          <p:blipFill>
            <a:blip r:embed="rId5"/>
            <a:stretch>
              <a:fillRect/>
            </a:stretch>
          </p:blipFill>
          <p:spPr>
            <a:xfrm rot="5400000">
              <a:off x="6010271" y="1978961"/>
              <a:ext cx="1123541" cy="422103"/>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0" name="Título 1"/>
          <p:cNvSpPr txBox="1">
            <a:spLocks/>
          </p:cNvSpPr>
          <p:nvPr/>
        </p:nvSpPr>
        <p:spPr>
          <a:xfrm>
            <a:off x="1484784" y="0"/>
            <a:ext cx="3944480"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dirty="0"/>
              <a:t>Empreendedorismo</a:t>
            </a:r>
            <a:endParaRPr lang="pt-BR" sz="3600" dirty="0"/>
          </a:p>
        </p:txBody>
      </p:sp>
      <p:grpSp>
        <p:nvGrpSpPr>
          <p:cNvPr id="2" name="Grupo 1"/>
          <p:cNvGrpSpPr/>
          <p:nvPr/>
        </p:nvGrpSpPr>
        <p:grpSpPr>
          <a:xfrm>
            <a:off x="303101" y="1051243"/>
            <a:ext cx="5699347" cy="380115"/>
            <a:chOff x="303101" y="1051243"/>
            <a:chExt cx="5699347" cy="380115"/>
          </a:xfrm>
        </p:grpSpPr>
        <p:sp>
          <p:nvSpPr>
            <p:cNvPr id="21" name="Retângulo de cantos arredondados 20"/>
            <p:cNvSpPr/>
            <p:nvPr/>
          </p:nvSpPr>
          <p:spPr>
            <a:xfrm>
              <a:off x="303101" y="1059557"/>
              <a:ext cx="5699347"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24" name="Retângulo de cantos arredondados 23"/>
            <p:cNvSpPr/>
            <p:nvPr/>
          </p:nvSpPr>
          <p:spPr>
            <a:xfrm>
              <a:off x="895350" y="1051243"/>
              <a:ext cx="5045345"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dirty="0"/>
                <a:t>Descrevendo as características do perfil do empreendedor</a:t>
              </a:r>
            </a:p>
          </p:txBody>
        </p:sp>
        <p:pic>
          <p:nvPicPr>
            <p:cNvPr id="25" name="Imagem 24"/>
            <p:cNvPicPr>
              <a:picLocks noChangeAspect="1"/>
            </p:cNvPicPr>
            <p:nvPr/>
          </p:nvPicPr>
          <p:blipFill>
            <a:blip r:embed="rId6"/>
            <a:stretch>
              <a:fillRect/>
            </a:stretch>
          </p:blipFill>
          <p:spPr>
            <a:xfrm>
              <a:off x="359837" y="1064975"/>
              <a:ext cx="494678" cy="358069"/>
            </a:xfrm>
            <a:prstGeom prst="rect">
              <a:avLst/>
            </a:prstGeom>
          </p:spPr>
        </p:pic>
      </p:grpSp>
    </p:spTree>
    <p:extLst>
      <p:ext uri="{BB962C8B-B14F-4D97-AF65-F5344CB8AC3E}">
        <p14:creationId xmlns:p14="http://schemas.microsoft.com/office/powerpoint/2010/main" val="88542893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r>
              <a:rPr lang="pt-BR" sz="1400" dirty="0"/>
              <a:t>Será que o empreendedorismo pode ser ensinado ou até mesmo aprendido pelas pessoas</a:t>
            </a:r>
            <a:r>
              <a:rPr lang="pt-BR" sz="1400" dirty="0" smtClean="0"/>
              <a:t>?</a:t>
            </a:r>
            <a:endParaRPr lang="pt-BR" sz="1400" dirty="0"/>
          </a:p>
          <a:p>
            <a:pPr fontAlgn="base"/>
            <a:r>
              <a:rPr lang="pt-BR" sz="1400" dirty="0"/>
              <a:t>Segundo alguns relatos de anos anteriores, isso era impossível. Naquele tempo, acreditava-se que o empreendedorismo era inato, ou seja, uma característica que nascia com a pessoa, um atributo de sua personalidade e, assim, ela estava predestinada ao sucesso</a:t>
            </a:r>
            <a:r>
              <a:rPr lang="pt-BR" sz="1400" dirty="0" smtClean="0"/>
              <a:t>.</a:t>
            </a:r>
          </a:p>
          <a:p>
            <a:pPr fontAlgn="base"/>
            <a:endParaRPr lang="pt-BR" sz="1400" dirty="0"/>
          </a:p>
          <a:p>
            <a:pPr fontAlgn="base"/>
            <a:r>
              <a:rPr lang="pt-BR" sz="1400" dirty="0"/>
              <a:t>As demais pessoas que não possuíam estas características não eram estimuladas a empreender. Sendo assim, acabavam sendo desencorajadas quando tinham vontade de realizar algum sonho empreendedor</a:t>
            </a:r>
            <a:r>
              <a:rPr lang="pt-BR" sz="1400" dirty="0" smtClean="0"/>
              <a:t>.</a:t>
            </a:r>
          </a:p>
          <a:p>
            <a:pPr fontAlgn="base"/>
            <a:endParaRPr lang="pt-BR" sz="1400" dirty="0"/>
          </a:p>
          <a:p>
            <a:pPr fontAlgn="base"/>
            <a:r>
              <a:rPr lang="pt-BR" sz="1400" dirty="0"/>
              <a:t>Atualmente, este discurso mudou bastante. Acredita-se cada vez mais que o processo empreendedor possa ser ensinado e entendido por qualquer pessoa, como já falamos anteriormente</a:t>
            </a:r>
            <a:r>
              <a:rPr lang="pt-BR" sz="1400" dirty="0" smtClean="0"/>
              <a:t>.</a:t>
            </a:r>
          </a:p>
          <a:p>
            <a:pPr fontAlgn="base"/>
            <a:endParaRPr lang="pt-BR" sz="1400" dirty="0"/>
          </a:p>
          <a:p>
            <a:pPr fontAlgn="base"/>
            <a:r>
              <a:rPr lang="pt-BR" sz="1400" dirty="0"/>
              <a:t>É claro que ainda temos os empreendedores inatos e com sucesso, porém temos aqueles empreendedores que se arriscaram, buscaram conhecimento e correram atrás de seus sonhos. Podemos falar de grandes mitos empreendedores, como Bill Gates, Silvio Santos, Steve Jobs, dentre tantos outros que tiveram uma empresa sustentável e duradoura. </a:t>
            </a:r>
            <a:endParaRPr lang="pt-BR" sz="1400" dirty="0" smtClean="0"/>
          </a:p>
          <a:p>
            <a:pPr fontAlgn="base"/>
            <a:endParaRPr lang="pt-BR" sz="1400" dirty="0"/>
          </a:p>
          <a:p>
            <a:pPr fontAlgn="base"/>
            <a:r>
              <a:rPr lang="pt-BR" sz="1400" dirty="0"/>
              <a:t>Ao buscar conhecimento sobre seu próprio negócio, o empreendedor está buscando ser um empresário de sucesso. O conhecimento é um parceiro constante do empreendedor, que o ajudará a gerar riquezas para si e para o país</a:t>
            </a:r>
            <a:r>
              <a:rPr lang="pt-BR" sz="1400" dirty="0" smtClean="0"/>
              <a:t>.</a:t>
            </a:r>
          </a:p>
          <a:p>
            <a:pPr fontAlgn="base"/>
            <a:endParaRPr lang="pt-BR" sz="1400" dirty="0"/>
          </a:p>
          <a:p>
            <a:pPr fontAlgn="base"/>
            <a:r>
              <a:rPr lang="pt-BR" sz="1400" dirty="0"/>
              <a:t>Além disso, muitas universidades e escolas técnicas disponibilizam cursos sobre empreendedorismo para pessoas que querem desenvolver e aprimorar seus conhecimentos sobre o assunto. Entretanto, é preciso ficar atento ao que essas instituições ensinam para ver se o conhecimento está realmente alinhado ao propósito de desenvolver empreendedores.</a:t>
            </a:r>
          </a:p>
          <a:p>
            <a:pPr fontAlgn="base"/>
            <a:endParaRPr lang="pt-BR" sz="1400" dirty="0"/>
          </a:p>
          <a:p>
            <a:pPr fontAlgn="base"/>
            <a:endParaRPr lang="pt-BR" sz="1400" dirty="0"/>
          </a:p>
        </p:txBody>
      </p:sp>
      <p:grpSp>
        <p:nvGrpSpPr>
          <p:cNvPr id="6" name="Grupo 5"/>
          <p:cNvGrpSpPr/>
          <p:nvPr/>
        </p:nvGrpSpPr>
        <p:grpSpPr>
          <a:xfrm>
            <a:off x="6348841" y="1532888"/>
            <a:ext cx="450850" cy="8028624"/>
            <a:chOff x="6348841" y="1532888"/>
            <a:chExt cx="450850" cy="8028624"/>
          </a:xfrm>
        </p:grpSpPr>
        <p:sp>
          <p:nvSpPr>
            <p:cNvPr id="22" name="Retângulo de cantos arredondados 21"/>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                    É </a:t>
              </a:r>
              <a:r>
                <a:rPr lang="pt-BR" dirty="0"/>
                <a:t>possível aprender a ser empreendedor</a:t>
              </a:r>
              <a:endParaRPr lang="pt-BR" dirty="0" smtClean="0"/>
            </a:p>
          </p:txBody>
        </p:sp>
        <p:pic>
          <p:nvPicPr>
            <p:cNvPr id="23" name="Imagem 22"/>
            <p:cNvPicPr>
              <a:picLocks noChangeAspect="1"/>
            </p:cNvPicPr>
            <p:nvPr/>
          </p:nvPicPr>
          <p:blipFill>
            <a:blip r:embed="rId5"/>
            <a:stretch>
              <a:fillRect/>
            </a:stretch>
          </p:blipFill>
          <p:spPr>
            <a:xfrm rot="5400000">
              <a:off x="6010271" y="1978961"/>
              <a:ext cx="1123541" cy="422103"/>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0" name="Título 1"/>
          <p:cNvSpPr txBox="1">
            <a:spLocks/>
          </p:cNvSpPr>
          <p:nvPr/>
        </p:nvSpPr>
        <p:spPr>
          <a:xfrm>
            <a:off x="1484784" y="0"/>
            <a:ext cx="3944480"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dirty="0"/>
              <a:t>Empreendedorismo</a:t>
            </a:r>
            <a:endParaRPr lang="pt-BR" sz="3600" dirty="0"/>
          </a:p>
        </p:txBody>
      </p:sp>
      <p:grpSp>
        <p:nvGrpSpPr>
          <p:cNvPr id="2" name="Grupo 1"/>
          <p:cNvGrpSpPr/>
          <p:nvPr/>
        </p:nvGrpSpPr>
        <p:grpSpPr>
          <a:xfrm>
            <a:off x="303101" y="1051243"/>
            <a:ext cx="5699347" cy="380115"/>
            <a:chOff x="303101" y="1051243"/>
            <a:chExt cx="5699347" cy="380115"/>
          </a:xfrm>
        </p:grpSpPr>
        <p:sp>
          <p:nvSpPr>
            <p:cNvPr id="21" name="Retângulo de cantos arredondados 20"/>
            <p:cNvSpPr/>
            <p:nvPr/>
          </p:nvSpPr>
          <p:spPr>
            <a:xfrm>
              <a:off x="303101" y="1059557"/>
              <a:ext cx="5699347"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24" name="Retângulo de cantos arredondados 23"/>
            <p:cNvSpPr/>
            <p:nvPr/>
          </p:nvSpPr>
          <p:spPr>
            <a:xfrm>
              <a:off x="895350" y="1051243"/>
              <a:ext cx="5045345"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dirty="0"/>
                <a:t>Descrevendo as características do perfil do empreendedor</a:t>
              </a:r>
            </a:p>
          </p:txBody>
        </p:sp>
        <p:pic>
          <p:nvPicPr>
            <p:cNvPr id="25" name="Imagem 24"/>
            <p:cNvPicPr>
              <a:picLocks noChangeAspect="1"/>
            </p:cNvPicPr>
            <p:nvPr/>
          </p:nvPicPr>
          <p:blipFill>
            <a:blip r:embed="rId6"/>
            <a:stretch>
              <a:fillRect/>
            </a:stretch>
          </p:blipFill>
          <p:spPr>
            <a:xfrm>
              <a:off x="359837" y="1064975"/>
              <a:ext cx="494678" cy="358069"/>
            </a:xfrm>
            <a:prstGeom prst="rect">
              <a:avLst/>
            </a:prstGeom>
          </p:spPr>
        </p:pic>
      </p:grpSp>
    </p:spTree>
    <p:extLst>
      <p:ext uri="{BB962C8B-B14F-4D97-AF65-F5344CB8AC3E}">
        <p14:creationId xmlns:p14="http://schemas.microsoft.com/office/powerpoint/2010/main" val="379417768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r>
              <a:rPr lang="pt-BR" sz="1400" dirty="0"/>
              <a:t>No Quadro 6, idealizado por Dornelas, estudioso e autor do livro </a:t>
            </a:r>
            <a:r>
              <a:rPr lang="pt-BR" sz="1400" i="1" dirty="0"/>
              <a:t>Empreendedorismo: transformando ideias em negócios</a:t>
            </a:r>
            <a:r>
              <a:rPr lang="pt-BR" sz="1400" dirty="0"/>
              <a:t>, publicado em 2016, é possível ver a classificação das habilidades requeridas de um empreendedor. </a:t>
            </a:r>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a:p>
          <a:p>
            <a:pPr fontAlgn="base"/>
            <a:r>
              <a:rPr lang="pt-BR" sz="1400" dirty="0"/>
              <a:t>Habilidades do empreendedor. </a:t>
            </a:r>
            <a:r>
              <a:rPr lang="pt-BR" sz="1400" b="1" dirty="0"/>
              <a:t>Fonte</a:t>
            </a:r>
            <a:r>
              <a:rPr lang="pt-BR" sz="1400" dirty="0"/>
              <a:t>: DORNELAS, 2016, p. 233. (Adaptado</a:t>
            </a:r>
            <a:r>
              <a:rPr lang="pt-BR" sz="1400" dirty="0" smtClean="0"/>
              <a:t>).</a:t>
            </a:r>
          </a:p>
          <a:p>
            <a:pPr fontAlgn="base"/>
            <a:endParaRPr lang="pt-BR" sz="1400" dirty="0"/>
          </a:p>
          <a:p>
            <a:pPr fontAlgn="base"/>
            <a:endParaRPr lang="pt-BR" sz="1400" dirty="0"/>
          </a:p>
          <a:p>
            <a:pPr fontAlgn="base"/>
            <a:endParaRPr lang="pt-BR" sz="1400" dirty="0" smtClean="0"/>
          </a:p>
          <a:p>
            <a:pPr fontAlgn="base"/>
            <a:endParaRPr lang="pt-BR" sz="1400" dirty="0"/>
          </a:p>
          <a:p>
            <a:pPr fontAlgn="base"/>
            <a:endParaRPr lang="pt-BR" sz="1400" dirty="0"/>
          </a:p>
        </p:txBody>
      </p:sp>
      <p:grpSp>
        <p:nvGrpSpPr>
          <p:cNvPr id="6" name="Grupo 5"/>
          <p:cNvGrpSpPr/>
          <p:nvPr/>
        </p:nvGrpSpPr>
        <p:grpSpPr>
          <a:xfrm>
            <a:off x="6348841" y="1532888"/>
            <a:ext cx="450850" cy="8028624"/>
            <a:chOff x="6348841" y="1532888"/>
            <a:chExt cx="450850" cy="8028624"/>
          </a:xfrm>
        </p:grpSpPr>
        <p:sp>
          <p:nvSpPr>
            <p:cNvPr id="22" name="Retângulo de cantos arredondados 21"/>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                    É </a:t>
              </a:r>
              <a:r>
                <a:rPr lang="pt-BR" dirty="0"/>
                <a:t>possível aprender a ser empreendedor</a:t>
              </a:r>
              <a:endParaRPr lang="pt-BR" dirty="0" smtClean="0"/>
            </a:p>
          </p:txBody>
        </p:sp>
        <p:pic>
          <p:nvPicPr>
            <p:cNvPr id="23" name="Imagem 22"/>
            <p:cNvPicPr>
              <a:picLocks noChangeAspect="1"/>
            </p:cNvPicPr>
            <p:nvPr/>
          </p:nvPicPr>
          <p:blipFill>
            <a:blip r:embed="rId5"/>
            <a:stretch>
              <a:fillRect/>
            </a:stretch>
          </p:blipFill>
          <p:spPr>
            <a:xfrm rot="5400000">
              <a:off x="6010271" y="1978961"/>
              <a:ext cx="1123541" cy="422103"/>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0" name="Título 1"/>
          <p:cNvSpPr txBox="1">
            <a:spLocks/>
          </p:cNvSpPr>
          <p:nvPr/>
        </p:nvSpPr>
        <p:spPr>
          <a:xfrm>
            <a:off x="1484784" y="0"/>
            <a:ext cx="3944480"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dirty="0"/>
              <a:t>Empreendedorismo</a:t>
            </a:r>
            <a:endParaRPr lang="pt-BR" sz="3600" dirty="0"/>
          </a:p>
        </p:txBody>
      </p:sp>
      <p:grpSp>
        <p:nvGrpSpPr>
          <p:cNvPr id="2" name="Grupo 1"/>
          <p:cNvGrpSpPr/>
          <p:nvPr/>
        </p:nvGrpSpPr>
        <p:grpSpPr>
          <a:xfrm>
            <a:off x="303101" y="1051243"/>
            <a:ext cx="5699347" cy="380115"/>
            <a:chOff x="303101" y="1051243"/>
            <a:chExt cx="5699347" cy="380115"/>
          </a:xfrm>
        </p:grpSpPr>
        <p:sp>
          <p:nvSpPr>
            <p:cNvPr id="21" name="Retângulo de cantos arredondados 20"/>
            <p:cNvSpPr/>
            <p:nvPr/>
          </p:nvSpPr>
          <p:spPr>
            <a:xfrm>
              <a:off x="303101" y="1059557"/>
              <a:ext cx="5699347"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24" name="Retângulo de cantos arredondados 23"/>
            <p:cNvSpPr/>
            <p:nvPr/>
          </p:nvSpPr>
          <p:spPr>
            <a:xfrm>
              <a:off x="895350" y="1051243"/>
              <a:ext cx="5045345"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dirty="0"/>
                <a:t>Descrevendo as características do perfil do empreendedor</a:t>
              </a:r>
            </a:p>
          </p:txBody>
        </p:sp>
        <p:pic>
          <p:nvPicPr>
            <p:cNvPr id="25" name="Imagem 24"/>
            <p:cNvPicPr>
              <a:picLocks noChangeAspect="1"/>
            </p:cNvPicPr>
            <p:nvPr/>
          </p:nvPicPr>
          <p:blipFill>
            <a:blip r:embed="rId6"/>
            <a:stretch>
              <a:fillRect/>
            </a:stretch>
          </p:blipFill>
          <p:spPr>
            <a:xfrm>
              <a:off x="359837" y="1064975"/>
              <a:ext cx="494678" cy="358069"/>
            </a:xfrm>
            <a:prstGeom prst="rect">
              <a:avLst/>
            </a:prstGeom>
          </p:spPr>
        </p:pic>
      </p:grpSp>
      <p:pic>
        <p:nvPicPr>
          <p:cNvPr id="3" name="Imagem 2"/>
          <p:cNvPicPr>
            <a:picLocks noChangeAspect="1"/>
          </p:cNvPicPr>
          <p:nvPr/>
        </p:nvPicPr>
        <p:blipFill>
          <a:blip r:embed="rId7"/>
          <a:stretch>
            <a:fillRect/>
          </a:stretch>
        </p:blipFill>
        <p:spPr>
          <a:xfrm>
            <a:off x="398504" y="2888522"/>
            <a:ext cx="5862086" cy="2675283"/>
          </a:xfrm>
          <a:prstGeom prst="rect">
            <a:avLst/>
          </a:prstGeom>
        </p:spPr>
      </p:pic>
    </p:spTree>
    <p:extLst>
      <p:ext uri="{BB962C8B-B14F-4D97-AF65-F5344CB8AC3E}">
        <p14:creationId xmlns:p14="http://schemas.microsoft.com/office/powerpoint/2010/main" val="78651608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r>
              <a:rPr lang="pt-BR" sz="1400" dirty="0"/>
              <a:t>Empresas empreendedoras precisam se reinventar, ser aliadas da inovação tecnológica e rever seus produtos e serviços, atendendo de forma rápida e dinâmica às necessidades de mercado</a:t>
            </a:r>
            <a:r>
              <a:rPr lang="pt-BR" sz="1400" dirty="0" smtClean="0"/>
              <a:t>.</a:t>
            </a:r>
            <a:endParaRPr lang="pt-BR" sz="1400" dirty="0"/>
          </a:p>
          <a:p>
            <a:pPr fontAlgn="base"/>
            <a:r>
              <a:rPr lang="pt-BR" sz="1400" dirty="0"/>
              <a:t>Empresas com marcas fortes, tradicionais e consolidadas </a:t>
            </a:r>
            <a:r>
              <a:rPr lang="pt-BR" b="1" dirty="0" smtClean="0"/>
              <a:t>não</a:t>
            </a:r>
            <a:r>
              <a:rPr lang="pt-BR" dirty="0" smtClean="0"/>
              <a:t> </a:t>
            </a:r>
            <a:r>
              <a:rPr lang="pt-BR" sz="1400" dirty="0" smtClean="0"/>
              <a:t>podem </a:t>
            </a:r>
            <a:r>
              <a:rPr lang="pt-BR" sz="1400" dirty="0"/>
              <a:t>ditar as próprias regras de mercado, lançando os produtos e serviços que acharem adequados à sociedade</a:t>
            </a:r>
            <a:r>
              <a:rPr lang="pt-BR" sz="1400" dirty="0" smtClean="0"/>
              <a:t>.</a:t>
            </a:r>
          </a:p>
          <a:p>
            <a:pPr fontAlgn="base"/>
            <a:endParaRPr lang="pt-BR" sz="1400" dirty="0"/>
          </a:p>
          <a:p>
            <a:r>
              <a:rPr lang="pt-BR" sz="1400" dirty="0"/>
              <a:t>O empreendedor possui muitas características importantes. Uma delas é o pensamento estratégico, ou seja, foco no planejamento, visão e solução de </a:t>
            </a:r>
            <a:r>
              <a:rPr lang="pt-BR" sz="1400" dirty="0" smtClean="0"/>
              <a:t>problemas,</a:t>
            </a:r>
            <a:endParaRPr lang="pt-BR" sz="1400" dirty="0"/>
          </a:p>
          <a:p>
            <a:r>
              <a:rPr lang="pt-BR" sz="1400" b="1" dirty="0"/>
              <a:t>Porque</a:t>
            </a:r>
            <a:r>
              <a:rPr lang="pt-BR" sz="1400" dirty="0"/>
              <a:t>:</a:t>
            </a:r>
          </a:p>
          <a:p>
            <a:r>
              <a:rPr lang="pt-BR" sz="1400" dirty="0" smtClean="0"/>
              <a:t>As </a:t>
            </a:r>
            <a:r>
              <a:rPr lang="pt-BR" sz="1400" dirty="0"/>
              <a:t>grandes empresas buscam alternativas para inovar e para se manter mais competitivas em um mundo cada vez mais dinâmico.</a:t>
            </a:r>
          </a:p>
          <a:p>
            <a:pPr fontAlgn="base"/>
            <a:endParaRPr lang="pt-BR" sz="1400" dirty="0" smtClean="0"/>
          </a:p>
          <a:p>
            <a:pPr fontAlgn="base"/>
            <a:r>
              <a:rPr lang="pt-BR" sz="1400" dirty="0"/>
              <a:t>O empreendedorismo atuante dentro das organizações é denominado empreendedorismo corporativo, empreendedorismo interno ou intraempreendedorismo</a:t>
            </a:r>
            <a:r>
              <a:rPr lang="pt-BR" sz="1400" dirty="0" smtClean="0"/>
              <a:t>.</a:t>
            </a:r>
          </a:p>
          <a:p>
            <a:pPr fontAlgn="base"/>
            <a:r>
              <a:rPr lang="pt-BR" sz="1400" dirty="0"/>
              <a:t>Qualquer pessoa que faça parte de uma empresa pode buscar por inovação para o negócio como um todo</a:t>
            </a:r>
            <a:r>
              <a:rPr lang="pt-BR" sz="1400" dirty="0" smtClean="0"/>
              <a:t>.</a:t>
            </a:r>
          </a:p>
          <a:p>
            <a:pPr fontAlgn="base"/>
            <a:r>
              <a:rPr lang="pt-BR" sz="1400" dirty="0"/>
              <a:t>Ter estrutura para superar desafios, estar apto a aprender coisas novas e colocá-las em prática nem sempre é tarefa fácil para o empreendedor</a:t>
            </a:r>
            <a:r>
              <a:rPr lang="pt-BR" sz="1400" dirty="0" smtClean="0"/>
              <a:t>.</a:t>
            </a:r>
          </a:p>
          <a:p>
            <a:pPr fontAlgn="base"/>
            <a:endParaRPr lang="pt-BR" sz="1400" dirty="0"/>
          </a:p>
          <a:p>
            <a:pPr fontAlgn="base"/>
            <a:r>
              <a:rPr lang="pt-BR" sz="1400" b="1" dirty="0"/>
              <a:t>Habilidades</a:t>
            </a:r>
            <a:r>
              <a:rPr lang="pt-BR" sz="1400" dirty="0"/>
              <a:t> </a:t>
            </a:r>
            <a:r>
              <a:rPr lang="pt-BR" sz="1400" b="1" dirty="0" smtClean="0"/>
              <a:t>Gerenciais:</a:t>
            </a:r>
            <a:endParaRPr lang="pt-BR" sz="1400" b="1" dirty="0"/>
          </a:p>
          <a:p>
            <a:pPr fontAlgn="base"/>
            <a:r>
              <a:rPr lang="pt-BR" sz="1400" dirty="0"/>
              <a:t>Envolvem a criação, o desenvolvimento e gerenciamento da empresa, bem como os departamentos que ela possui</a:t>
            </a:r>
            <a:r>
              <a:rPr lang="pt-BR" sz="1400" dirty="0" smtClean="0"/>
              <a:t>.</a:t>
            </a:r>
          </a:p>
          <a:p>
            <a:pPr fontAlgn="base"/>
            <a:endParaRPr lang="pt-BR" sz="1400" dirty="0"/>
          </a:p>
          <a:p>
            <a:pPr fontAlgn="base"/>
            <a:r>
              <a:rPr lang="pt-BR" sz="1400" b="1" dirty="0" smtClean="0"/>
              <a:t>Empreendedor:</a:t>
            </a:r>
          </a:p>
          <a:p>
            <a:pPr fontAlgn="base"/>
            <a:r>
              <a:rPr lang="pt-BR" sz="1400" dirty="0"/>
              <a:t>Faz as coisas acontecerem, pois é dotado de sensibilidade para os negócios, tino financeiro e capacidade de identificar oportunidades</a:t>
            </a:r>
            <a:r>
              <a:rPr lang="pt-BR" sz="1400" dirty="0" smtClean="0"/>
              <a:t>.</a:t>
            </a:r>
          </a:p>
          <a:p>
            <a:pPr fontAlgn="base"/>
            <a:endParaRPr lang="pt-BR" sz="1400" b="1" dirty="0"/>
          </a:p>
          <a:p>
            <a:pPr fontAlgn="base"/>
            <a:r>
              <a:rPr lang="pt-BR" sz="1400" b="1" dirty="0"/>
              <a:t>Habilidades </a:t>
            </a:r>
            <a:r>
              <a:rPr lang="pt-BR" sz="1400" b="1" dirty="0" smtClean="0"/>
              <a:t>Técnicas:</a:t>
            </a:r>
          </a:p>
          <a:p>
            <a:pPr fontAlgn="base"/>
            <a:r>
              <a:rPr lang="pt-BR" sz="1400" dirty="0"/>
              <a:t>São relacionadas à escrita, à fala, a ouvir as pessoas e à busca por informações importantes para o negócio.</a:t>
            </a:r>
            <a:endParaRPr lang="pt-BR" sz="1400" b="1" dirty="0" smtClean="0"/>
          </a:p>
          <a:p>
            <a:pPr fontAlgn="base"/>
            <a:endParaRPr lang="pt-BR" sz="1400" dirty="0"/>
          </a:p>
          <a:p>
            <a:pPr fontAlgn="base"/>
            <a:endParaRPr lang="pt-BR" sz="1400" dirty="0"/>
          </a:p>
        </p:txBody>
      </p:sp>
      <p:grpSp>
        <p:nvGrpSpPr>
          <p:cNvPr id="6" name="Grupo 5"/>
          <p:cNvGrpSpPr/>
          <p:nvPr/>
        </p:nvGrpSpPr>
        <p:grpSpPr>
          <a:xfrm>
            <a:off x="6348841" y="1532888"/>
            <a:ext cx="450850" cy="8028624"/>
            <a:chOff x="6348841" y="1532888"/>
            <a:chExt cx="450850" cy="8028624"/>
          </a:xfrm>
        </p:grpSpPr>
        <p:sp>
          <p:nvSpPr>
            <p:cNvPr id="22" name="Retângulo de cantos arredondados 21"/>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Resumo</a:t>
              </a:r>
              <a:endParaRPr lang="pt-BR" dirty="0"/>
            </a:p>
          </p:txBody>
        </p:sp>
        <p:pic>
          <p:nvPicPr>
            <p:cNvPr id="23" name="Imagem 22"/>
            <p:cNvPicPr>
              <a:picLocks noChangeAspect="1"/>
            </p:cNvPicPr>
            <p:nvPr/>
          </p:nvPicPr>
          <p:blipFill>
            <a:blip r:embed="rId5"/>
            <a:stretch>
              <a:fillRect/>
            </a:stretch>
          </p:blipFill>
          <p:spPr>
            <a:xfrm rot="5400000">
              <a:off x="6010271" y="1978961"/>
              <a:ext cx="1123541" cy="422103"/>
            </a:xfrm>
            <a:prstGeom prst="rect">
              <a:avLst/>
            </a:prstGeom>
          </p:spPr>
        </p:pic>
      </p:grpSp>
      <p:grpSp>
        <p:nvGrpSpPr>
          <p:cNvPr id="30" name="Grupo 29"/>
          <p:cNvGrpSpPr/>
          <p:nvPr/>
        </p:nvGrpSpPr>
        <p:grpSpPr>
          <a:xfrm>
            <a:off x="303101" y="1051243"/>
            <a:ext cx="2909875" cy="380115"/>
            <a:chOff x="345069" y="7031145"/>
            <a:chExt cx="3011924" cy="560962"/>
          </a:xfrm>
        </p:grpSpPr>
        <p:sp>
          <p:nvSpPr>
            <p:cNvPr id="31" name="Retângulo de cantos arredondados 30"/>
            <p:cNvSpPr/>
            <p:nvPr/>
          </p:nvSpPr>
          <p:spPr>
            <a:xfrm>
              <a:off x="345069" y="7043415"/>
              <a:ext cx="3011924"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32" name="Retângulo de cantos arredondados 31"/>
            <p:cNvSpPr/>
            <p:nvPr/>
          </p:nvSpPr>
          <p:spPr>
            <a:xfrm>
              <a:off x="958088" y="7031145"/>
              <a:ext cx="2326896" cy="5486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pt-BR" dirty="0" smtClean="0"/>
                <a:t>Definição</a:t>
              </a:r>
              <a:endParaRPr lang="pt-BR" dirty="0"/>
            </a:p>
          </p:txBody>
        </p:sp>
        <p:pic>
          <p:nvPicPr>
            <p:cNvPr id="35" name="Imagem 34"/>
            <p:cNvPicPr>
              <a:picLocks noChangeAspect="1"/>
            </p:cNvPicPr>
            <p:nvPr/>
          </p:nvPicPr>
          <p:blipFill>
            <a:blip r:embed="rId6"/>
            <a:stretch>
              <a:fillRect/>
            </a:stretch>
          </p:blipFill>
          <p:spPr>
            <a:xfrm>
              <a:off x="403795" y="7051410"/>
              <a:ext cx="512026" cy="528427"/>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0" name="Título 1"/>
          <p:cNvSpPr txBox="1">
            <a:spLocks/>
          </p:cNvSpPr>
          <p:nvPr/>
        </p:nvSpPr>
        <p:spPr>
          <a:xfrm>
            <a:off x="1484784" y="0"/>
            <a:ext cx="3944480"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dirty="0"/>
              <a:t>Empreendedorismo</a:t>
            </a:r>
            <a:endParaRPr lang="pt-BR" sz="3600" dirty="0"/>
          </a:p>
        </p:txBody>
      </p:sp>
    </p:spTree>
    <p:extLst>
      <p:ext uri="{BB962C8B-B14F-4D97-AF65-F5344CB8AC3E}">
        <p14:creationId xmlns:p14="http://schemas.microsoft.com/office/powerpoint/2010/main" val="181545014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359837" y="1467568"/>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r>
              <a:rPr lang="pt-BR" sz="1600" b="1" dirty="0" smtClean="0"/>
              <a:t>Intraempreendedor:</a:t>
            </a:r>
          </a:p>
          <a:p>
            <a:pPr fontAlgn="base"/>
            <a:r>
              <a:rPr lang="pt-BR" sz="1400" dirty="0"/>
              <a:t>Desejam, com uma certa frequência, criar algo novo, além de precisarem de liberdade no ambiente de trabalho em que atuam</a:t>
            </a:r>
            <a:r>
              <a:rPr lang="pt-BR" sz="1400" dirty="0" smtClean="0"/>
              <a:t>.</a:t>
            </a:r>
          </a:p>
          <a:p>
            <a:pPr fontAlgn="base"/>
            <a:endParaRPr lang="pt-BR" sz="1400" b="1" dirty="0"/>
          </a:p>
          <a:p>
            <a:pPr fontAlgn="base"/>
            <a:r>
              <a:rPr lang="pt-BR" sz="1600" b="1" dirty="0"/>
              <a:t>Características </a:t>
            </a:r>
            <a:r>
              <a:rPr lang="pt-BR" sz="1600" b="1" dirty="0" smtClean="0"/>
              <a:t>Pessoais:</a:t>
            </a:r>
          </a:p>
          <a:p>
            <a:pPr fontAlgn="base"/>
            <a:r>
              <a:rPr lang="pt-BR" sz="1400" dirty="0"/>
              <a:t>Inerentes ao indivíduo que é empreendedor e pelas quais é identificado</a:t>
            </a:r>
            <a:r>
              <a:rPr lang="pt-BR" sz="1400" dirty="0" smtClean="0"/>
              <a:t>.</a:t>
            </a:r>
          </a:p>
          <a:p>
            <a:pPr fontAlgn="base"/>
            <a:endParaRPr lang="pt-BR" sz="1400" b="1" dirty="0"/>
          </a:p>
          <a:p>
            <a:r>
              <a:rPr lang="pt-BR" sz="1400" dirty="0"/>
              <a:t>As empresas que conseguem atender melhor o mercado são aquelas que criam novos produtos e serviços que agregam valor à sociedade e geram negócios para a empresa.</a:t>
            </a:r>
          </a:p>
          <a:p>
            <a:r>
              <a:rPr lang="pt-BR" sz="1600" b="1" dirty="0"/>
              <a:t>Porque:</a:t>
            </a:r>
          </a:p>
          <a:p>
            <a:r>
              <a:rPr lang="pt-BR" sz="1400" dirty="0" smtClean="0"/>
              <a:t>Usar </a:t>
            </a:r>
            <a:r>
              <a:rPr lang="pt-BR" sz="1400" dirty="0"/>
              <a:t>a criatividade para desenvolver novos processos, olhar para dentro e se reinventar também são características empreendedoras cruciais para gerar novos negócios para a empresa</a:t>
            </a:r>
            <a:r>
              <a:rPr lang="pt-BR" sz="1400" dirty="0" smtClean="0"/>
              <a:t>.</a:t>
            </a:r>
          </a:p>
          <a:p>
            <a:endParaRPr lang="pt-BR" sz="1400" dirty="0"/>
          </a:p>
          <a:p>
            <a:r>
              <a:rPr lang="pt-BR" sz="1400" b="1" dirty="0" smtClean="0"/>
              <a:t>A função </a:t>
            </a:r>
            <a:r>
              <a:rPr lang="pt-BR" sz="1400" b="1" dirty="0"/>
              <a:t>do administrador é muito importante para a empresa, porque</a:t>
            </a:r>
            <a:r>
              <a:rPr lang="pt-BR" sz="1400" b="1" dirty="0" smtClean="0"/>
              <a:t>:</a:t>
            </a:r>
          </a:p>
          <a:p>
            <a:r>
              <a:rPr lang="pt-BR" sz="1400" dirty="0"/>
              <a:t>um bom administrador organizacional faz a empresa crescer, estabelece parcerias, responde rapidamente às necessidades de mercado, controla ações e realiza planejamento, a fim de atingir os objetivos organizacionais</a:t>
            </a:r>
            <a:r>
              <a:rPr lang="pt-BR" sz="1400" dirty="0" smtClean="0"/>
              <a:t>.</a:t>
            </a:r>
          </a:p>
          <a:p>
            <a:endParaRPr lang="pt-BR" sz="1400" dirty="0"/>
          </a:p>
          <a:p>
            <a:r>
              <a:rPr lang="pt-BR" sz="1400" dirty="0"/>
              <a:t>Empresas que praticam a responsabilidade social buscam melhorias para uma sociedade por meio de seus produtos e serviços. Além disso, esse tipo de ação fortalece a marca da empresa.</a:t>
            </a:r>
          </a:p>
          <a:p>
            <a:r>
              <a:rPr lang="pt-BR" sz="1600" b="1" dirty="0"/>
              <a:t>Porque:</a:t>
            </a:r>
          </a:p>
          <a:p>
            <a:r>
              <a:rPr lang="pt-BR" sz="1400" dirty="0" smtClean="0"/>
              <a:t>A </a:t>
            </a:r>
            <a:r>
              <a:rPr lang="pt-BR" sz="1400" dirty="0"/>
              <a:t>responsabilidade social é uma ação praticada com o intuito de transformar uma sociedade através de ações sustentáveis, o que, consequentemente, gera lucros para a empresa.</a:t>
            </a:r>
          </a:p>
          <a:p>
            <a:r>
              <a:rPr lang="pt-BR" sz="1400" dirty="0"/>
              <a:t>A seguir, assinale a alternativa correta:</a:t>
            </a:r>
          </a:p>
          <a:p>
            <a:endParaRPr lang="pt-BR" sz="1400" dirty="0"/>
          </a:p>
          <a:p>
            <a:pPr fontAlgn="base"/>
            <a:endParaRPr lang="pt-BR" sz="1400" b="1" dirty="0"/>
          </a:p>
        </p:txBody>
      </p:sp>
      <p:grpSp>
        <p:nvGrpSpPr>
          <p:cNvPr id="6" name="Grupo 5"/>
          <p:cNvGrpSpPr/>
          <p:nvPr/>
        </p:nvGrpSpPr>
        <p:grpSpPr>
          <a:xfrm>
            <a:off x="6348841" y="1532888"/>
            <a:ext cx="450850" cy="8028624"/>
            <a:chOff x="6348841" y="1532888"/>
            <a:chExt cx="450850" cy="8028624"/>
          </a:xfrm>
        </p:grpSpPr>
        <p:sp>
          <p:nvSpPr>
            <p:cNvPr id="22" name="Retângulo de cantos arredondados 21"/>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Resumo</a:t>
              </a:r>
              <a:endParaRPr lang="pt-BR" dirty="0"/>
            </a:p>
          </p:txBody>
        </p:sp>
        <p:pic>
          <p:nvPicPr>
            <p:cNvPr id="23" name="Imagem 22"/>
            <p:cNvPicPr>
              <a:picLocks noChangeAspect="1"/>
            </p:cNvPicPr>
            <p:nvPr/>
          </p:nvPicPr>
          <p:blipFill>
            <a:blip r:embed="rId5"/>
            <a:stretch>
              <a:fillRect/>
            </a:stretch>
          </p:blipFill>
          <p:spPr>
            <a:xfrm rot="5400000">
              <a:off x="6010271" y="1978961"/>
              <a:ext cx="1123541" cy="422103"/>
            </a:xfrm>
            <a:prstGeom prst="rect">
              <a:avLst/>
            </a:prstGeom>
          </p:spPr>
        </p:pic>
      </p:grpSp>
      <p:grpSp>
        <p:nvGrpSpPr>
          <p:cNvPr id="30" name="Grupo 29"/>
          <p:cNvGrpSpPr/>
          <p:nvPr/>
        </p:nvGrpSpPr>
        <p:grpSpPr>
          <a:xfrm>
            <a:off x="303101" y="1051243"/>
            <a:ext cx="2909875" cy="380115"/>
            <a:chOff x="345069" y="7031145"/>
            <a:chExt cx="3011924" cy="560962"/>
          </a:xfrm>
        </p:grpSpPr>
        <p:sp>
          <p:nvSpPr>
            <p:cNvPr id="31" name="Retângulo de cantos arredondados 30"/>
            <p:cNvSpPr/>
            <p:nvPr/>
          </p:nvSpPr>
          <p:spPr>
            <a:xfrm>
              <a:off x="345069" y="7043415"/>
              <a:ext cx="3011924"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32" name="Retângulo de cantos arredondados 31"/>
            <p:cNvSpPr/>
            <p:nvPr/>
          </p:nvSpPr>
          <p:spPr>
            <a:xfrm>
              <a:off x="958088" y="7031145"/>
              <a:ext cx="2326896" cy="5486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pt-BR" dirty="0" smtClean="0"/>
                <a:t>Definição</a:t>
              </a:r>
              <a:endParaRPr lang="pt-BR" dirty="0"/>
            </a:p>
          </p:txBody>
        </p:sp>
        <p:pic>
          <p:nvPicPr>
            <p:cNvPr id="35" name="Imagem 34"/>
            <p:cNvPicPr>
              <a:picLocks noChangeAspect="1"/>
            </p:cNvPicPr>
            <p:nvPr/>
          </p:nvPicPr>
          <p:blipFill>
            <a:blip r:embed="rId6"/>
            <a:stretch>
              <a:fillRect/>
            </a:stretch>
          </p:blipFill>
          <p:spPr>
            <a:xfrm>
              <a:off x="403795" y="7051410"/>
              <a:ext cx="512026" cy="528427"/>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0" name="Título 1"/>
          <p:cNvSpPr txBox="1">
            <a:spLocks/>
          </p:cNvSpPr>
          <p:nvPr/>
        </p:nvSpPr>
        <p:spPr>
          <a:xfrm>
            <a:off x="1484784" y="0"/>
            <a:ext cx="3944480"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dirty="0"/>
              <a:t>Empreendedorismo</a:t>
            </a:r>
            <a:endParaRPr lang="pt-BR" sz="3600" dirty="0"/>
          </a:p>
        </p:txBody>
      </p:sp>
    </p:spTree>
    <p:extLst>
      <p:ext uri="{BB962C8B-B14F-4D97-AF65-F5344CB8AC3E}">
        <p14:creationId xmlns:p14="http://schemas.microsoft.com/office/powerpoint/2010/main" val="248704393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359837" y="1467568"/>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r>
              <a:rPr lang="pt-BR" sz="1600" b="1" dirty="0" smtClean="0"/>
              <a:t>Diferenças </a:t>
            </a:r>
            <a:r>
              <a:rPr lang="pt-BR" sz="1600" b="1" dirty="0"/>
              <a:t>entre empreendedor e </a:t>
            </a:r>
            <a:r>
              <a:rPr lang="pt-BR" sz="1600" b="1" dirty="0" smtClean="0"/>
              <a:t>administrador:</a:t>
            </a:r>
          </a:p>
          <a:p>
            <a:pPr fontAlgn="base"/>
            <a:r>
              <a:rPr lang="pt-BR" sz="1400" dirty="0" smtClean="0"/>
              <a:t>O </a:t>
            </a:r>
            <a:r>
              <a:rPr lang="pt-BR" sz="1400" dirty="0"/>
              <a:t>administrador tem uma visão ampla da organização, participa de seu planejamento e organização, além de resolver problemas, enquanto o empreendedor foca nas oportunidades</a:t>
            </a:r>
            <a:r>
              <a:rPr lang="pt-BR" sz="1400" dirty="0" smtClean="0"/>
              <a:t>.</a:t>
            </a:r>
          </a:p>
          <a:p>
            <a:pPr fontAlgn="base"/>
            <a:endParaRPr lang="pt-BR" sz="1400" dirty="0"/>
          </a:p>
          <a:p>
            <a:pPr fontAlgn="base"/>
            <a:r>
              <a:rPr lang="pt-BR" sz="1600" b="1" dirty="0"/>
              <a:t>P</a:t>
            </a:r>
            <a:r>
              <a:rPr lang="pt-BR" sz="1600" b="1" dirty="0" smtClean="0"/>
              <a:t>erfil </a:t>
            </a:r>
            <a:r>
              <a:rPr lang="pt-BR" sz="1600" b="1" dirty="0"/>
              <a:t>do </a:t>
            </a:r>
            <a:r>
              <a:rPr lang="pt-BR" sz="1600" b="1" dirty="0" smtClean="0"/>
              <a:t>empreendedor:</a:t>
            </a:r>
          </a:p>
          <a:p>
            <a:pPr fontAlgn="base"/>
            <a:r>
              <a:rPr lang="pt-BR" sz="1400" dirty="0"/>
              <a:t>O</a:t>
            </a:r>
            <a:r>
              <a:rPr lang="pt-BR" sz="1400" dirty="0" smtClean="0"/>
              <a:t>s </a:t>
            </a:r>
            <a:r>
              <a:rPr lang="pt-BR" sz="1400" dirty="0"/>
              <a:t>empreendedores utilizam seu capital intelectual para criar valor para a sociedade</a:t>
            </a:r>
            <a:r>
              <a:rPr lang="pt-BR" sz="1400" dirty="0" smtClean="0"/>
              <a:t>.</a:t>
            </a:r>
          </a:p>
          <a:p>
            <a:pPr fontAlgn="base"/>
            <a:endParaRPr lang="pt-BR" sz="1400" dirty="0"/>
          </a:p>
          <a:p>
            <a:pPr fontAlgn="base"/>
            <a:r>
              <a:rPr lang="pt-BR" sz="1600" b="1" dirty="0" smtClean="0"/>
              <a:t>Empresas </a:t>
            </a:r>
            <a:r>
              <a:rPr lang="pt-BR" sz="1600" b="1" dirty="0"/>
              <a:t>tradicionais e empreendedoras são diferentes porque</a:t>
            </a:r>
            <a:r>
              <a:rPr lang="pt-BR" sz="1600" b="1" dirty="0" smtClean="0"/>
              <a:t>:</a:t>
            </a:r>
          </a:p>
          <a:p>
            <a:pPr fontAlgn="base"/>
            <a:r>
              <a:rPr lang="pt-BR" sz="1400" dirty="0" smtClean="0"/>
              <a:t>As </a:t>
            </a:r>
            <a:r>
              <a:rPr lang="pt-BR" sz="1400" dirty="0"/>
              <a:t>empresas tradicionais não estimulam um ambiente empreendedor onde seus colaboradores possam desenvolver novos produtos e serviços. Esse perfil está atrelado à empresa empreendedora.</a:t>
            </a:r>
            <a:endParaRPr lang="pt-BR" sz="1400" dirty="0" smtClean="0"/>
          </a:p>
          <a:p>
            <a:pPr fontAlgn="base"/>
            <a:endParaRPr lang="pt-BR" sz="1400" dirty="0"/>
          </a:p>
          <a:p>
            <a:pPr fontAlgn="base"/>
            <a:endParaRPr lang="pt-BR" sz="1400" b="1" dirty="0"/>
          </a:p>
        </p:txBody>
      </p:sp>
      <p:grpSp>
        <p:nvGrpSpPr>
          <p:cNvPr id="6" name="Grupo 5"/>
          <p:cNvGrpSpPr/>
          <p:nvPr/>
        </p:nvGrpSpPr>
        <p:grpSpPr>
          <a:xfrm>
            <a:off x="6348841" y="1532888"/>
            <a:ext cx="450850" cy="8028624"/>
            <a:chOff x="6348841" y="1532888"/>
            <a:chExt cx="450850" cy="8028624"/>
          </a:xfrm>
        </p:grpSpPr>
        <p:sp>
          <p:nvSpPr>
            <p:cNvPr id="22" name="Retângulo de cantos arredondados 21"/>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Resumo</a:t>
              </a:r>
              <a:endParaRPr lang="pt-BR" dirty="0"/>
            </a:p>
          </p:txBody>
        </p:sp>
        <p:pic>
          <p:nvPicPr>
            <p:cNvPr id="23" name="Imagem 22"/>
            <p:cNvPicPr>
              <a:picLocks noChangeAspect="1"/>
            </p:cNvPicPr>
            <p:nvPr/>
          </p:nvPicPr>
          <p:blipFill>
            <a:blip r:embed="rId5"/>
            <a:stretch>
              <a:fillRect/>
            </a:stretch>
          </p:blipFill>
          <p:spPr>
            <a:xfrm rot="5400000">
              <a:off x="6010271" y="1978961"/>
              <a:ext cx="1123541" cy="422103"/>
            </a:xfrm>
            <a:prstGeom prst="rect">
              <a:avLst/>
            </a:prstGeom>
          </p:spPr>
        </p:pic>
      </p:grpSp>
      <p:grpSp>
        <p:nvGrpSpPr>
          <p:cNvPr id="30" name="Grupo 29"/>
          <p:cNvGrpSpPr/>
          <p:nvPr/>
        </p:nvGrpSpPr>
        <p:grpSpPr>
          <a:xfrm>
            <a:off x="303101" y="1051243"/>
            <a:ext cx="2909875" cy="380115"/>
            <a:chOff x="345069" y="7031145"/>
            <a:chExt cx="3011924" cy="560962"/>
          </a:xfrm>
        </p:grpSpPr>
        <p:sp>
          <p:nvSpPr>
            <p:cNvPr id="31" name="Retângulo de cantos arredondados 30"/>
            <p:cNvSpPr/>
            <p:nvPr/>
          </p:nvSpPr>
          <p:spPr>
            <a:xfrm>
              <a:off x="345069" y="7043415"/>
              <a:ext cx="3011924"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32" name="Retângulo de cantos arredondados 31"/>
            <p:cNvSpPr/>
            <p:nvPr/>
          </p:nvSpPr>
          <p:spPr>
            <a:xfrm>
              <a:off x="958088" y="7031145"/>
              <a:ext cx="2326896" cy="5486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pt-BR" dirty="0" smtClean="0"/>
                <a:t>Definição</a:t>
              </a:r>
              <a:endParaRPr lang="pt-BR" dirty="0"/>
            </a:p>
          </p:txBody>
        </p:sp>
        <p:pic>
          <p:nvPicPr>
            <p:cNvPr id="35" name="Imagem 34"/>
            <p:cNvPicPr>
              <a:picLocks noChangeAspect="1"/>
            </p:cNvPicPr>
            <p:nvPr/>
          </p:nvPicPr>
          <p:blipFill>
            <a:blip r:embed="rId6"/>
            <a:stretch>
              <a:fillRect/>
            </a:stretch>
          </p:blipFill>
          <p:spPr>
            <a:xfrm>
              <a:off x="403795" y="7051410"/>
              <a:ext cx="512026" cy="528427"/>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0" name="Título 1"/>
          <p:cNvSpPr txBox="1">
            <a:spLocks/>
          </p:cNvSpPr>
          <p:nvPr/>
        </p:nvSpPr>
        <p:spPr>
          <a:xfrm>
            <a:off x="1484784" y="0"/>
            <a:ext cx="3944480"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dirty="0"/>
              <a:t>Empreendedorismo</a:t>
            </a:r>
            <a:endParaRPr lang="pt-BR" sz="3600" dirty="0"/>
          </a:p>
        </p:txBody>
      </p:sp>
    </p:spTree>
    <p:extLst>
      <p:ext uri="{BB962C8B-B14F-4D97-AF65-F5344CB8AC3E}">
        <p14:creationId xmlns:p14="http://schemas.microsoft.com/office/powerpoint/2010/main" val="279329911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r>
              <a:rPr lang="pt-BR" sz="1400" dirty="0"/>
              <a:t>O termo empreendedor vem da palavra francesa </a:t>
            </a:r>
            <a:r>
              <a:rPr lang="pt-BR" sz="1400" b="1" dirty="0"/>
              <a:t>entrepreneur</a:t>
            </a:r>
            <a:r>
              <a:rPr lang="pt-BR" sz="1400" dirty="0"/>
              <a:t> e significa </a:t>
            </a:r>
            <a:r>
              <a:rPr lang="pt-BR" sz="1400" b="1" dirty="0"/>
              <a:t>aquele que assume riscos e faz algo novo</a:t>
            </a:r>
            <a:r>
              <a:rPr lang="pt-BR" sz="1400" dirty="0"/>
              <a:t>. </a:t>
            </a:r>
            <a:endParaRPr lang="pt-BR" sz="1400" dirty="0" smtClean="0"/>
          </a:p>
          <a:p>
            <a:pPr fontAlgn="base"/>
            <a:r>
              <a:rPr lang="pt-BR" sz="1400" dirty="0" smtClean="0"/>
              <a:t>Muitos </a:t>
            </a:r>
            <a:r>
              <a:rPr lang="pt-BR" sz="1400" dirty="0"/>
              <a:t>acreditam que não conseguem empreender por acreditarem que esse perfil corajoso e cheio de audácia é algo inato, ou seja, a pessoa nasce empreendedora. </a:t>
            </a:r>
            <a:endParaRPr lang="pt-BR" sz="1400" dirty="0" smtClean="0"/>
          </a:p>
          <a:p>
            <a:pPr fontAlgn="base"/>
            <a:endParaRPr lang="pt-BR" sz="1400" dirty="0"/>
          </a:p>
          <a:p>
            <a:pPr fontAlgn="base"/>
            <a:r>
              <a:rPr lang="pt-BR" sz="1400" dirty="0"/>
              <a:t>O empreendedorismo corporativo vem para estimular seus colaboradores a serem intraempreendedores ou até mesmo para identificar tais características nos colaboradores da organização que possuem necessidade e desejo de mudar as coisas na empresa, seja produtos ou processos.  </a:t>
            </a:r>
            <a:endParaRPr lang="pt-BR" sz="1400" dirty="0" smtClean="0"/>
          </a:p>
          <a:p>
            <a:pPr fontAlgn="base"/>
            <a:endParaRPr lang="pt-BR" sz="1400" dirty="0"/>
          </a:p>
          <a:p>
            <a:pPr fontAlgn="base"/>
            <a:r>
              <a:rPr lang="pt-BR" sz="1400" dirty="0"/>
              <a:t>O estudioso Chiavenato, que escreveu o livro </a:t>
            </a:r>
            <a:r>
              <a:rPr lang="pt-BR" sz="1400" i="1" dirty="0"/>
              <a:t>Empreendedorismo, dando asas ao espírito empreendedor</a:t>
            </a:r>
            <a:r>
              <a:rPr lang="pt-BR" sz="1400" dirty="0"/>
              <a:t> em 2008, afirma que o empreendedor precisa possuir três características básicas: necessidade de realização, disposição para assumir riscos e autoconfiança</a:t>
            </a:r>
            <a:r>
              <a:rPr lang="pt-BR" sz="1400" dirty="0" smtClean="0"/>
              <a:t>.</a:t>
            </a:r>
          </a:p>
          <a:p>
            <a:pPr fontAlgn="base"/>
            <a:endParaRPr lang="pt-BR" sz="1400" dirty="0"/>
          </a:p>
          <a:p>
            <a:pPr fontAlgn="base"/>
            <a:r>
              <a:rPr lang="pt-BR" sz="1400" dirty="0"/>
              <a:t>Pudemos perceber a importância de empreender como fonte de geração de riqueza para um país e para a lucratividade do negócio</a:t>
            </a:r>
            <a:r>
              <a:rPr lang="pt-BR" sz="1400" dirty="0" smtClean="0"/>
              <a:t>.</a:t>
            </a:r>
          </a:p>
          <a:p>
            <a:pPr fontAlgn="base"/>
            <a:endParaRPr lang="pt-BR" sz="1400" dirty="0"/>
          </a:p>
          <a:p>
            <a:pPr fontAlgn="base"/>
            <a:r>
              <a:rPr lang="pt-BR" sz="1400" dirty="0"/>
              <a:t>Para isto acontecer, é relevante que se tenha uma boa administração e controle da empresa. Caso contrário, o empreendedor não conseguirá alcançar seus objetivos</a:t>
            </a:r>
            <a:r>
              <a:rPr lang="pt-BR" sz="1400" dirty="0" smtClean="0"/>
              <a:t>.</a:t>
            </a:r>
          </a:p>
          <a:p>
            <a:pPr fontAlgn="base"/>
            <a:endParaRPr lang="pt-BR" sz="1400" dirty="0"/>
          </a:p>
          <a:p>
            <a:pPr fontAlgn="base"/>
            <a:r>
              <a:rPr lang="pt-BR" sz="1400" dirty="0"/>
              <a:t>Vimos também as características dos empreendedores e intraempreendedores e pudemos analisar como tais características contribuem para o empreendedorismo organizacional, o que tem despertado o interesse de algumas organizações</a:t>
            </a:r>
            <a:r>
              <a:rPr lang="pt-BR" sz="1400" dirty="0" smtClean="0"/>
              <a:t>.</a:t>
            </a:r>
          </a:p>
          <a:p>
            <a:pPr fontAlgn="base"/>
            <a:endParaRPr lang="pt-BR" sz="1400" dirty="0"/>
          </a:p>
          <a:p>
            <a:pPr fontAlgn="base"/>
            <a:r>
              <a:rPr lang="pt-BR" sz="1400" dirty="0"/>
              <a:t>Os intraempreendedores são capazes de trazer novas ideias e desenvolver algo novo para empresa, aumentando sua competitividade, respondendo rapidamente às demandas de mercado e desenvolvendo uma vantagem competitiva. Isso mostra que as empresas já existentes também podem ser empreendedoras</a:t>
            </a:r>
            <a:r>
              <a:rPr lang="pt-BR" sz="1400" dirty="0" smtClean="0"/>
              <a:t>.</a:t>
            </a:r>
          </a:p>
          <a:p>
            <a:pPr fontAlgn="base"/>
            <a:endParaRPr lang="pt-BR" sz="1400" dirty="0"/>
          </a:p>
          <a:p>
            <a:pPr fontAlgn="base"/>
            <a:endParaRPr lang="pt-BR" sz="1400" dirty="0" smtClean="0"/>
          </a:p>
          <a:p>
            <a:pPr fontAlgn="base"/>
            <a:endParaRPr lang="pt-BR" sz="1400" dirty="0"/>
          </a:p>
          <a:p>
            <a:pPr fontAlgn="base"/>
            <a:endParaRPr lang="pt-BR" sz="1400" dirty="0"/>
          </a:p>
        </p:txBody>
      </p:sp>
      <p:grpSp>
        <p:nvGrpSpPr>
          <p:cNvPr id="6" name="Grupo 5"/>
          <p:cNvGrpSpPr/>
          <p:nvPr/>
        </p:nvGrpSpPr>
        <p:grpSpPr>
          <a:xfrm>
            <a:off x="6348841" y="1532888"/>
            <a:ext cx="450850" cy="8028624"/>
            <a:chOff x="6348841" y="1532888"/>
            <a:chExt cx="450850" cy="8028624"/>
          </a:xfrm>
        </p:grpSpPr>
        <p:sp>
          <p:nvSpPr>
            <p:cNvPr id="22" name="Retângulo de cantos arredondados 21"/>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Resumo</a:t>
              </a:r>
              <a:endParaRPr lang="pt-BR" dirty="0"/>
            </a:p>
          </p:txBody>
        </p:sp>
        <p:pic>
          <p:nvPicPr>
            <p:cNvPr id="23" name="Imagem 22"/>
            <p:cNvPicPr>
              <a:picLocks noChangeAspect="1"/>
            </p:cNvPicPr>
            <p:nvPr/>
          </p:nvPicPr>
          <p:blipFill>
            <a:blip r:embed="rId5"/>
            <a:stretch>
              <a:fillRect/>
            </a:stretch>
          </p:blipFill>
          <p:spPr>
            <a:xfrm rot="5400000">
              <a:off x="6010271" y="1978961"/>
              <a:ext cx="1123541" cy="422103"/>
            </a:xfrm>
            <a:prstGeom prst="rect">
              <a:avLst/>
            </a:prstGeom>
          </p:spPr>
        </p:pic>
      </p:grpSp>
      <p:grpSp>
        <p:nvGrpSpPr>
          <p:cNvPr id="30" name="Grupo 29"/>
          <p:cNvGrpSpPr/>
          <p:nvPr/>
        </p:nvGrpSpPr>
        <p:grpSpPr>
          <a:xfrm>
            <a:off x="303101" y="1051243"/>
            <a:ext cx="2909875" cy="380115"/>
            <a:chOff x="345069" y="7031145"/>
            <a:chExt cx="3011924" cy="560962"/>
          </a:xfrm>
        </p:grpSpPr>
        <p:sp>
          <p:nvSpPr>
            <p:cNvPr id="31" name="Retângulo de cantos arredondados 30"/>
            <p:cNvSpPr/>
            <p:nvPr/>
          </p:nvSpPr>
          <p:spPr>
            <a:xfrm>
              <a:off x="345069" y="7043415"/>
              <a:ext cx="3011924"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32" name="Retângulo de cantos arredondados 31"/>
            <p:cNvSpPr/>
            <p:nvPr/>
          </p:nvSpPr>
          <p:spPr>
            <a:xfrm>
              <a:off x="958088" y="7031145"/>
              <a:ext cx="2326896" cy="5486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pt-BR" dirty="0" smtClean="0"/>
                <a:t>Definição</a:t>
              </a:r>
              <a:endParaRPr lang="pt-BR" dirty="0"/>
            </a:p>
          </p:txBody>
        </p:sp>
        <p:pic>
          <p:nvPicPr>
            <p:cNvPr id="35" name="Imagem 34"/>
            <p:cNvPicPr>
              <a:picLocks noChangeAspect="1"/>
            </p:cNvPicPr>
            <p:nvPr/>
          </p:nvPicPr>
          <p:blipFill>
            <a:blip r:embed="rId6"/>
            <a:stretch>
              <a:fillRect/>
            </a:stretch>
          </p:blipFill>
          <p:spPr>
            <a:xfrm>
              <a:off x="403795" y="7051410"/>
              <a:ext cx="512026" cy="528427"/>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0" name="Título 1"/>
          <p:cNvSpPr txBox="1">
            <a:spLocks/>
          </p:cNvSpPr>
          <p:nvPr/>
        </p:nvSpPr>
        <p:spPr>
          <a:xfrm>
            <a:off x="1484784" y="0"/>
            <a:ext cx="3944480"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dirty="0"/>
              <a:t>Empreendedorismo</a:t>
            </a:r>
            <a:endParaRPr lang="pt-BR" sz="3600" dirty="0"/>
          </a:p>
        </p:txBody>
      </p:sp>
    </p:spTree>
    <p:extLst>
      <p:ext uri="{BB962C8B-B14F-4D97-AF65-F5344CB8AC3E}">
        <p14:creationId xmlns:p14="http://schemas.microsoft.com/office/powerpoint/2010/main" val="80986304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r>
              <a:rPr lang="pt-BR" sz="1400" dirty="0"/>
              <a:t>Outro fator importante foi entender como se formam os empreendedores e analisar suas características, sua forma de ver, pensar e agir sobre os fatos ocorridos</a:t>
            </a:r>
            <a:r>
              <a:rPr lang="pt-BR" sz="1400" dirty="0" smtClean="0"/>
              <a:t>.</a:t>
            </a:r>
          </a:p>
          <a:p>
            <a:pPr fontAlgn="base"/>
            <a:endParaRPr lang="pt-BR" sz="1400" dirty="0"/>
          </a:p>
          <a:p>
            <a:pPr fontAlgn="base"/>
            <a:r>
              <a:rPr lang="pt-BR" sz="1400" dirty="0"/>
              <a:t>Por fim, pudemos evidenciar que o empreendedor não precisa ser um sonhador sem estratégias e organização, pelo contrário: ele precisa ser uma pessoa de coragem, assumir riscos calculados e, se possível, dividir esses riscos. É uma pessoa inspiradora que transforma sonhos em realidade.</a:t>
            </a:r>
          </a:p>
          <a:p>
            <a:pPr fontAlgn="base"/>
            <a:endParaRPr lang="pt-BR" sz="1400" dirty="0"/>
          </a:p>
          <a:p>
            <a:pPr fontAlgn="base"/>
            <a:endParaRPr lang="pt-BR" sz="1400" dirty="0" smtClean="0"/>
          </a:p>
          <a:p>
            <a:pPr fontAlgn="base"/>
            <a:endParaRPr lang="pt-BR" sz="1400" dirty="0"/>
          </a:p>
          <a:p>
            <a:pPr fontAlgn="base"/>
            <a:endParaRPr lang="pt-BR" sz="1400" dirty="0"/>
          </a:p>
        </p:txBody>
      </p:sp>
      <p:grpSp>
        <p:nvGrpSpPr>
          <p:cNvPr id="6" name="Grupo 5"/>
          <p:cNvGrpSpPr/>
          <p:nvPr/>
        </p:nvGrpSpPr>
        <p:grpSpPr>
          <a:xfrm>
            <a:off x="6348841" y="1532888"/>
            <a:ext cx="450850" cy="8028624"/>
            <a:chOff x="6348841" y="1532888"/>
            <a:chExt cx="450850" cy="8028624"/>
          </a:xfrm>
        </p:grpSpPr>
        <p:sp>
          <p:nvSpPr>
            <p:cNvPr id="22" name="Retângulo de cantos arredondados 21"/>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Resumo</a:t>
              </a:r>
              <a:endParaRPr lang="pt-BR" dirty="0"/>
            </a:p>
          </p:txBody>
        </p:sp>
        <p:pic>
          <p:nvPicPr>
            <p:cNvPr id="23" name="Imagem 22"/>
            <p:cNvPicPr>
              <a:picLocks noChangeAspect="1"/>
            </p:cNvPicPr>
            <p:nvPr/>
          </p:nvPicPr>
          <p:blipFill>
            <a:blip r:embed="rId5"/>
            <a:stretch>
              <a:fillRect/>
            </a:stretch>
          </p:blipFill>
          <p:spPr>
            <a:xfrm rot="5400000">
              <a:off x="6010271" y="1978961"/>
              <a:ext cx="1123541" cy="422103"/>
            </a:xfrm>
            <a:prstGeom prst="rect">
              <a:avLst/>
            </a:prstGeom>
          </p:spPr>
        </p:pic>
      </p:grpSp>
      <p:grpSp>
        <p:nvGrpSpPr>
          <p:cNvPr id="30" name="Grupo 29"/>
          <p:cNvGrpSpPr/>
          <p:nvPr/>
        </p:nvGrpSpPr>
        <p:grpSpPr>
          <a:xfrm>
            <a:off x="303101" y="1051243"/>
            <a:ext cx="2909875" cy="380115"/>
            <a:chOff x="345069" y="7031145"/>
            <a:chExt cx="3011924" cy="560962"/>
          </a:xfrm>
        </p:grpSpPr>
        <p:sp>
          <p:nvSpPr>
            <p:cNvPr id="31" name="Retângulo de cantos arredondados 30"/>
            <p:cNvSpPr/>
            <p:nvPr/>
          </p:nvSpPr>
          <p:spPr>
            <a:xfrm>
              <a:off x="345069" y="7043415"/>
              <a:ext cx="3011924"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32" name="Retângulo de cantos arredondados 31"/>
            <p:cNvSpPr/>
            <p:nvPr/>
          </p:nvSpPr>
          <p:spPr>
            <a:xfrm>
              <a:off x="958088" y="7031145"/>
              <a:ext cx="2326896" cy="5486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pt-BR" dirty="0" smtClean="0"/>
                <a:t>Definição</a:t>
              </a:r>
              <a:endParaRPr lang="pt-BR" dirty="0"/>
            </a:p>
          </p:txBody>
        </p:sp>
        <p:pic>
          <p:nvPicPr>
            <p:cNvPr id="35" name="Imagem 34"/>
            <p:cNvPicPr>
              <a:picLocks noChangeAspect="1"/>
            </p:cNvPicPr>
            <p:nvPr/>
          </p:nvPicPr>
          <p:blipFill>
            <a:blip r:embed="rId6"/>
            <a:stretch>
              <a:fillRect/>
            </a:stretch>
          </p:blipFill>
          <p:spPr>
            <a:xfrm>
              <a:off x="403795" y="7051410"/>
              <a:ext cx="512026" cy="528427"/>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0" name="Título 1"/>
          <p:cNvSpPr txBox="1">
            <a:spLocks/>
          </p:cNvSpPr>
          <p:nvPr/>
        </p:nvSpPr>
        <p:spPr>
          <a:xfrm>
            <a:off x="1484784" y="0"/>
            <a:ext cx="3944480"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dirty="0"/>
              <a:t>Empreendedorismo</a:t>
            </a:r>
            <a:endParaRPr lang="pt-BR" sz="3600" dirty="0"/>
          </a:p>
        </p:txBody>
      </p:sp>
    </p:spTree>
    <p:extLst>
      <p:ext uri="{BB962C8B-B14F-4D97-AF65-F5344CB8AC3E}">
        <p14:creationId xmlns:p14="http://schemas.microsoft.com/office/powerpoint/2010/main" val="11905930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3"/>
          <a:srcRect/>
          <a:stretch>
            <a:fillRect/>
          </a:stretch>
        </p:blipFill>
        <p:spPr bwMode="auto">
          <a:xfrm>
            <a:off x="6100217" y="177494"/>
            <a:ext cx="660016" cy="918283"/>
          </a:xfrm>
          <a:prstGeom prst="rect">
            <a:avLst/>
          </a:prstGeom>
          <a:noFill/>
        </p:spPr>
      </p:pic>
      <p:sp>
        <p:nvSpPr>
          <p:cNvPr id="24" name="Retângulo de cantos arredondados 23"/>
          <p:cNvSpPr/>
          <p:nvPr/>
        </p:nvSpPr>
        <p:spPr>
          <a:xfrm>
            <a:off x="285728" y="7185248"/>
            <a:ext cx="6023590" cy="2370569"/>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r>
              <a:rPr lang="pt-BR" sz="1400" dirty="0" smtClean="0"/>
              <a:t>Resposta: </a:t>
            </a:r>
          </a:p>
          <a:p>
            <a:endParaRPr lang="pt-BR" sz="1400" dirty="0"/>
          </a:p>
          <a:p>
            <a:r>
              <a:rPr lang="pt-BR" sz="1400" dirty="0" smtClean="0"/>
              <a:t> </a:t>
            </a:r>
          </a:p>
          <a:p>
            <a:endParaRPr lang="pt-BR" sz="1400" dirty="0"/>
          </a:p>
          <a:p>
            <a:endParaRPr lang="pt-BR" sz="1400" dirty="0"/>
          </a:p>
          <a:p>
            <a:endParaRPr lang="pt-BR" sz="1400" dirty="0" smtClean="0"/>
          </a:p>
          <a:p>
            <a:endParaRPr lang="pt-BR" sz="1400" dirty="0"/>
          </a:p>
        </p:txBody>
      </p:sp>
      <p:grpSp>
        <p:nvGrpSpPr>
          <p:cNvPr id="33" name="Grupo 32"/>
          <p:cNvGrpSpPr/>
          <p:nvPr/>
        </p:nvGrpSpPr>
        <p:grpSpPr>
          <a:xfrm>
            <a:off x="285728" y="1440677"/>
            <a:ext cx="6023590" cy="569643"/>
            <a:chOff x="285728" y="1518382"/>
            <a:chExt cx="6239616" cy="569643"/>
          </a:xfrm>
        </p:grpSpPr>
        <p:sp>
          <p:nvSpPr>
            <p:cNvPr id="34" name="Retângulo de cantos arredondados 33"/>
            <p:cNvSpPr/>
            <p:nvPr/>
          </p:nvSpPr>
          <p:spPr>
            <a:xfrm>
              <a:off x="285728" y="1539333"/>
              <a:ext cx="6239616"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Exercício(s)</a:t>
              </a:r>
              <a:endParaRPr lang="pt-BR" dirty="0"/>
            </a:p>
          </p:txBody>
        </p:sp>
        <p:pic>
          <p:nvPicPr>
            <p:cNvPr id="40" name="Picture 6" descr="Examination And Approval Management Svg - Approval Management Icon Png ,  Transparent Cartoon - Jing.fm"/>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8824" y="1518382"/>
              <a:ext cx="713911" cy="554298"/>
            </a:xfrm>
            <a:prstGeom prst="rect">
              <a:avLst/>
            </a:prstGeom>
            <a:noFill/>
            <a:extLst>
              <a:ext uri="{909E8E84-426E-40DD-AFC4-6F175D3DCCD1}">
                <a14:hiddenFill xmlns:a14="http://schemas.microsoft.com/office/drawing/2010/main">
                  <a:solidFill>
                    <a:srgbClr val="FFFFFF"/>
                  </a:solidFill>
                </a14:hiddenFill>
              </a:ext>
            </a:extLst>
          </p:spPr>
        </p:pic>
      </p:grpSp>
      <p:sp>
        <p:nvSpPr>
          <p:cNvPr id="22" name="Cruz 21"/>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 name="Cruz 22"/>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5" name="Retângulo 24"/>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26" name="Retângulo 25"/>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7" name="Retângulo de cantos arredondados 26"/>
          <p:cNvSpPr/>
          <p:nvPr/>
        </p:nvSpPr>
        <p:spPr>
          <a:xfrm>
            <a:off x="285727" y="2018634"/>
            <a:ext cx="6023591" cy="5022598"/>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r>
              <a:rPr lang="pt-BR" sz="1130" dirty="0"/>
              <a:t>Leia o trecho a seguir:</a:t>
            </a:r>
          </a:p>
          <a:p>
            <a:r>
              <a:rPr lang="pt-BR" sz="1130" dirty="0"/>
              <a:t>“A empresa Atari criou um mercado gigante de videogames praticamente sozinha, inovando com o Pong ou com o Atari 2600, superaquecendo o mercado de videogames no início da década de 1980 e chegou a ter que enterrar milhares de fitas não vendidas e assumir o prejuízo. Quando o mercado se recuperou, outras empresas mais inovadoras haviam tomado a liderança, como a Nintendo. A Atari até tentou entrar novamente no mercado, mas nunca mais teve sucesso. Faliu, ressuscitou, faliu de novo e a atual fase da empresa foi vendida em 2008 apenas para manter a valiosa marca viva.”</a:t>
            </a:r>
          </a:p>
          <a:p>
            <a:r>
              <a:rPr lang="pt-BR" sz="1130" dirty="0"/>
              <a:t>Fonte: Startse. 7 empresas (gigantes) que morreram antes por não inovar. 2018. Disponível em: &lt;</a:t>
            </a:r>
            <a:r>
              <a:rPr lang="pt-BR" sz="1130" u="sng" dirty="0">
                <a:hlinkClick r:id="rId5"/>
              </a:rPr>
              <a:t>https://www.startse.com/noticia/nova-economia/corporate/25281/7-empresas-gigantes-que-morreram-nos-ultimos-anos-por-nao-inovar</a:t>
            </a:r>
            <a:r>
              <a:rPr lang="pt-BR" sz="1130" dirty="0"/>
              <a:t>&gt;. Acesso em: 8 jul. 2019.</a:t>
            </a:r>
          </a:p>
          <a:p>
            <a:r>
              <a:rPr lang="pt-BR" sz="1130" dirty="0"/>
              <a:t>Considerando essas informações e o conteúdo estudado sobre empreendedorismo, analise as asserções a seguir e a relação proposta entre elas.</a:t>
            </a:r>
          </a:p>
          <a:p>
            <a:r>
              <a:rPr lang="pt-BR" sz="1130" dirty="0"/>
              <a:t>I. Empresas com marcas fortes, tradicionais e consolidadas podem ditar as próprias regras de mercado, lançando os produtos e serviços que acharem adequados à sociedade.</a:t>
            </a:r>
          </a:p>
          <a:p>
            <a:r>
              <a:rPr lang="pt-BR" sz="1130" dirty="0"/>
              <a:t>Porque:</a:t>
            </a:r>
          </a:p>
          <a:p>
            <a:r>
              <a:rPr lang="pt-BR" sz="1130" dirty="0"/>
              <a:t>II. Empresas empreendedoras precisam se reinventar, ser aliadas da inovação tecnológica e rever seus produtos e serviços, atendendo de forma rápida e dinâmica às necessidades de mercado.</a:t>
            </a:r>
          </a:p>
          <a:p>
            <a:r>
              <a:rPr lang="pt-BR" sz="1130" dirty="0"/>
              <a:t>A seguir, assinale a alternativa correta:</a:t>
            </a:r>
          </a:p>
        </p:txBody>
      </p:sp>
      <p:grpSp>
        <p:nvGrpSpPr>
          <p:cNvPr id="28" name="Grupo 27"/>
          <p:cNvGrpSpPr/>
          <p:nvPr/>
        </p:nvGrpSpPr>
        <p:grpSpPr>
          <a:xfrm rot="5400000">
            <a:off x="2559954" y="5321775"/>
            <a:ext cx="8028624" cy="450850"/>
            <a:chOff x="348266" y="6407663"/>
            <a:chExt cx="6063113" cy="548692"/>
          </a:xfrm>
        </p:grpSpPr>
        <p:sp>
          <p:nvSpPr>
            <p:cNvPr id="29" name="Retângulo de cantos arredondados 28"/>
            <p:cNvSpPr/>
            <p:nvPr/>
          </p:nvSpPr>
          <p:spPr>
            <a:xfrm>
              <a:off x="348266" y="6407663"/>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Exercícios</a:t>
              </a:r>
              <a:endParaRPr lang="pt-BR" dirty="0"/>
            </a:p>
          </p:txBody>
        </p:sp>
        <p:pic>
          <p:nvPicPr>
            <p:cNvPr id="36" name="Imagem 35"/>
            <p:cNvPicPr>
              <a:picLocks noChangeAspect="1"/>
            </p:cNvPicPr>
            <p:nvPr/>
          </p:nvPicPr>
          <p:blipFill>
            <a:blip r:embed="rId6"/>
            <a:stretch>
              <a:fillRect/>
            </a:stretch>
          </p:blipFill>
          <p:spPr>
            <a:xfrm>
              <a:off x="420276" y="6427862"/>
              <a:ext cx="848484" cy="513707"/>
            </a:xfrm>
            <a:prstGeom prst="rect">
              <a:avLst/>
            </a:prstGeom>
          </p:spPr>
        </p:pic>
      </p:grpSp>
      <p:sp>
        <p:nvSpPr>
          <p:cNvPr id="37" name="Título 1"/>
          <p:cNvSpPr txBox="1">
            <a:spLocks/>
          </p:cNvSpPr>
          <p:nvPr/>
        </p:nvSpPr>
        <p:spPr>
          <a:xfrm>
            <a:off x="1484784" y="0"/>
            <a:ext cx="3944480"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dirty="0"/>
              <a:t>Empreendedorismo</a:t>
            </a:r>
            <a:endParaRPr lang="pt-BR" sz="3600" dirty="0"/>
          </a:p>
        </p:txBody>
      </p:sp>
      <p:grpSp>
        <p:nvGrpSpPr>
          <p:cNvPr id="38" name="Grupo 37"/>
          <p:cNvGrpSpPr/>
          <p:nvPr/>
        </p:nvGrpSpPr>
        <p:grpSpPr>
          <a:xfrm>
            <a:off x="303101" y="1051243"/>
            <a:ext cx="2909875" cy="380115"/>
            <a:chOff x="345069" y="7031145"/>
            <a:chExt cx="3011924" cy="560962"/>
          </a:xfrm>
        </p:grpSpPr>
        <p:sp>
          <p:nvSpPr>
            <p:cNvPr id="39" name="Retângulo de cantos arredondados 38"/>
            <p:cNvSpPr/>
            <p:nvPr/>
          </p:nvSpPr>
          <p:spPr>
            <a:xfrm>
              <a:off x="345069" y="7043415"/>
              <a:ext cx="3011924"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41" name="Retângulo de cantos arredondados 40"/>
            <p:cNvSpPr/>
            <p:nvPr/>
          </p:nvSpPr>
          <p:spPr>
            <a:xfrm>
              <a:off x="958088" y="7031145"/>
              <a:ext cx="2326896" cy="5486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pt-BR" dirty="0" smtClean="0"/>
                <a:t>Definição</a:t>
              </a:r>
              <a:endParaRPr lang="pt-BR" dirty="0"/>
            </a:p>
          </p:txBody>
        </p:sp>
        <p:pic>
          <p:nvPicPr>
            <p:cNvPr id="42" name="Imagem 41"/>
            <p:cNvPicPr>
              <a:picLocks noChangeAspect="1"/>
            </p:cNvPicPr>
            <p:nvPr/>
          </p:nvPicPr>
          <p:blipFill>
            <a:blip r:embed="rId7"/>
            <a:stretch>
              <a:fillRect/>
            </a:stretch>
          </p:blipFill>
          <p:spPr>
            <a:xfrm>
              <a:off x="403795" y="7051410"/>
              <a:ext cx="512026" cy="528427"/>
            </a:xfrm>
            <a:prstGeom prst="rect">
              <a:avLst/>
            </a:prstGeom>
          </p:spPr>
        </p:pic>
      </p:grpSp>
      <p:pic>
        <p:nvPicPr>
          <p:cNvPr id="2" name="Imagem 1"/>
          <p:cNvPicPr>
            <a:picLocks noChangeAspect="1"/>
          </p:cNvPicPr>
          <p:nvPr/>
        </p:nvPicPr>
        <p:blipFill>
          <a:blip r:embed="rId8"/>
          <a:stretch>
            <a:fillRect/>
          </a:stretch>
        </p:blipFill>
        <p:spPr>
          <a:xfrm>
            <a:off x="1026180" y="5817096"/>
            <a:ext cx="4595906" cy="1165941"/>
          </a:xfrm>
          <a:prstGeom prst="rect">
            <a:avLst/>
          </a:prstGeom>
        </p:spPr>
      </p:pic>
      <p:pic>
        <p:nvPicPr>
          <p:cNvPr id="3" name="Imagem 2"/>
          <p:cNvPicPr>
            <a:picLocks noChangeAspect="1"/>
          </p:cNvPicPr>
          <p:nvPr/>
        </p:nvPicPr>
        <p:blipFill>
          <a:blip r:embed="rId9"/>
          <a:stretch>
            <a:fillRect/>
          </a:stretch>
        </p:blipFill>
        <p:spPr>
          <a:xfrm>
            <a:off x="418257" y="7761312"/>
            <a:ext cx="5649002" cy="412520"/>
          </a:xfrm>
          <a:prstGeom prst="rect">
            <a:avLst/>
          </a:prstGeom>
        </p:spPr>
      </p:pic>
    </p:spTree>
    <p:extLst>
      <p:ext uri="{BB962C8B-B14F-4D97-AF65-F5344CB8AC3E}">
        <p14:creationId xmlns:p14="http://schemas.microsoft.com/office/powerpoint/2010/main" val="4420106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Retângulo de cantos arredondados 7"/>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9" name="Picture 2" descr="Resultado de imagem para java"/>
          <p:cNvPicPr>
            <a:picLocks noChangeAspect="1" noChangeArrowheads="1"/>
          </p:cNvPicPr>
          <p:nvPr/>
        </p:nvPicPr>
        <p:blipFill>
          <a:blip r:embed="rId3"/>
          <a:srcRect/>
          <a:stretch>
            <a:fillRect/>
          </a:stretch>
        </p:blipFill>
        <p:spPr bwMode="auto">
          <a:xfrm>
            <a:off x="6100217" y="177494"/>
            <a:ext cx="660016" cy="918283"/>
          </a:xfrm>
          <a:prstGeom prst="rect">
            <a:avLst/>
          </a:prstGeom>
          <a:noFill/>
        </p:spPr>
      </p:pic>
      <p:graphicFrame>
        <p:nvGraphicFramePr>
          <p:cNvPr id="3" name="Tabela 2"/>
          <p:cNvGraphicFramePr>
            <a:graphicFrameLocks noGrp="1"/>
          </p:cNvGraphicFramePr>
          <p:nvPr>
            <p:extLst>
              <p:ext uri="{D42A27DB-BD31-4B8C-83A1-F6EECF244321}">
                <p14:modId xmlns:p14="http://schemas.microsoft.com/office/powerpoint/2010/main" val="2839996687"/>
              </p:ext>
            </p:extLst>
          </p:nvPr>
        </p:nvGraphicFramePr>
        <p:xfrm>
          <a:off x="404664" y="1208580"/>
          <a:ext cx="6048672" cy="8444900"/>
        </p:xfrm>
        <a:graphic>
          <a:graphicData uri="http://schemas.openxmlformats.org/drawingml/2006/table">
            <a:tbl>
              <a:tblPr firstRow="1" bandRow="1">
                <a:tableStyleId>{5C22544A-7EE6-4342-B048-85BDC9FD1C3A}</a:tableStyleId>
              </a:tblPr>
              <a:tblGrid>
                <a:gridCol w="5472608"/>
                <a:gridCol w="576064"/>
              </a:tblGrid>
              <a:tr h="583273">
                <a:tc>
                  <a:txBody>
                    <a:bodyPr/>
                    <a:lstStyle/>
                    <a:p>
                      <a:pPr algn="l"/>
                      <a:r>
                        <a:rPr lang="pt-BR" sz="2800" b="1" i="0" kern="1200" baseline="0" dirty="0" smtClean="0">
                          <a:solidFill>
                            <a:schemeClr val="tx1"/>
                          </a:solidFill>
                          <a:latin typeface="Arial" panose="020B0604020202020204" pitchFamily="34" charset="0"/>
                          <a:ea typeface="+mn-ea"/>
                          <a:cs typeface="+mn-cs"/>
                        </a:rPr>
                        <a:t>Índice</a:t>
                      </a:r>
                      <a:endParaRPr lang="pt-BR" sz="2800" b="1" i="0" baseline="0" dirty="0">
                        <a:solidFill>
                          <a:schemeClr val="tx1"/>
                        </a:solidFill>
                        <a:latin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pt-BR" sz="1800" b="0" i="0" baseline="0" dirty="0">
                        <a:solidFill>
                          <a:schemeClr val="tx1"/>
                        </a:solidFill>
                        <a:latin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51465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2400" b="1" i="0" kern="1200" baseline="0" dirty="0" smtClean="0">
                          <a:solidFill>
                            <a:schemeClr val="dk1"/>
                          </a:solidFill>
                          <a:latin typeface="Arial" panose="020B0604020202020204" pitchFamily="34" charset="0"/>
                          <a:ea typeface="+mn-ea"/>
                          <a:cs typeface="+mn-cs"/>
                        </a:rPr>
                        <a:t>Unidade </a:t>
                      </a:r>
                      <a:r>
                        <a:rPr lang="pt-BR" sz="2400" b="1" i="0" kern="1200" baseline="0" dirty="0" smtClean="0">
                          <a:solidFill>
                            <a:schemeClr val="dk1"/>
                          </a:solidFill>
                          <a:latin typeface="Arial" panose="020B0604020202020204" pitchFamily="34" charset="0"/>
                          <a:ea typeface="+mn-ea"/>
                          <a:cs typeface="+mn-cs"/>
                        </a:rPr>
                        <a:t>1</a:t>
                      </a:r>
                      <a:endParaRPr lang="pt-BR" sz="2400" b="1" i="0" kern="1200" baseline="0" dirty="0" smtClean="0">
                        <a:solidFill>
                          <a:schemeClr val="dk1"/>
                        </a:solidFill>
                        <a:latin typeface="Arial" panose="020B0604020202020204" pitchFamily="34" charset="0"/>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endParaRPr lang="pt-BR" sz="1800" b="0" i="0" baseline="0" dirty="0">
                        <a:latin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17441">
                <a:tc>
                  <a:txBody>
                    <a:bodyPr/>
                    <a:lstStyle/>
                    <a:p>
                      <a:pPr algn="l"/>
                      <a:r>
                        <a:rPr lang="pt-BR" dirty="0" smtClean="0"/>
                        <a:t>Definições de empreendedorismo.....................................</a:t>
                      </a:r>
                      <a:endParaRPr lang="pt-BR" dirty="0" smtClean="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pt-BR" sz="1800" b="0" i="0" baseline="0" dirty="0" smtClean="0">
                          <a:latin typeface="Arial" panose="020B0604020202020204" pitchFamily="34" charset="0"/>
                        </a:rPr>
                        <a:t>011</a:t>
                      </a:r>
                      <a:endParaRPr lang="pt-BR" sz="1800" b="0" i="0" baseline="0" dirty="0">
                        <a:latin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17441">
                <a:tc>
                  <a:txBody>
                    <a:bodyPr/>
                    <a:lstStyle/>
                    <a:p>
                      <a:pPr algn="l"/>
                      <a:r>
                        <a:rPr lang="pt-BR" baseline="0" dirty="0" smtClean="0"/>
                        <a:t>Origens do Pensamento empreendedor............................</a:t>
                      </a:r>
                      <a:endParaRPr lang="pt-BR"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pt-BR" sz="1800" b="0" i="0" baseline="0" dirty="0" smtClean="0">
                          <a:latin typeface="Arial" panose="020B0604020202020204" pitchFamily="34" charset="0"/>
                        </a:rPr>
                        <a:t>019</a:t>
                      </a:r>
                      <a:endParaRPr lang="pt-BR" sz="1800" b="0" i="0" baseline="0" dirty="0">
                        <a:latin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1744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Tipos de empreendedorismo.............................................</a:t>
                      </a:r>
                      <a:endParaRPr lang="pt-BR" dirty="0" smtClean="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pt-BR" sz="1800" b="0" i="0" baseline="0" dirty="0" smtClean="0">
                          <a:latin typeface="Arial" panose="020B0604020202020204" pitchFamily="34" charset="0"/>
                        </a:rPr>
                        <a:t>021</a:t>
                      </a:r>
                      <a:endParaRPr lang="pt-BR" sz="1800" b="0" i="0" baseline="0" dirty="0" smtClean="0">
                        <a:latin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17441">
                <a:tc>
                  <a:txBody>
                    <a:bodyPr/>
                    <a:lstStyle/>
                    <a:p>
                      <a:pPr algn="l"/>
                      <a:r>
                        <a:rPr lang="pt-BR" dirty="0" smtClean="0"/>
                        <a:t>Diferenças entre o empreendedor e o intraempreendedor............................................................</a:t>
                      </a:r>
                      <a:endParaRPr lang="pt-BR"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pt-BR" sz="1800" b="0" i="0" baseline="0" dirty="0" smtClean="0">
                          <a:latin typeface="Arial" panose="020B0604020202020204" pitchFamily="34" charset="0"/>
                        </a:rPr>
                        <a:t>028</a:t>
                      </a:r>
                      <a:endParaRPr lang="pt-BR" sz="1800" b="0" i="0" baseline="0" dirty="0">
                        <a:latin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17441">
                <a:tc>
                  <a:txBody>
                    <a:bodyPr/>
                    <a:lstStyle/>
                    <a:p>
                      <a:pPr algn="l"/>
                      <a:r>
                        <a:rPr lang="pt-BR" dirty="0" smtClean="0"/>
                        <a:t>Vantagens e desvantagens.................................................</a:t>
                      </a:r>
                      <a:endParaRPr lang="pt-BR"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pt-BR" sz="1800" b="0" i="0" baseline="0" dirty="0" smtClean="0">
                          <a:latin typeface="Arial" panose="020B0604020202020204" pitchFamily="34" charset="0"/>
                        </a:rPr>
                        <a:t>038</a:t>
                      </a:r>
                      <a:endParaRPr lang="pt-BR" sz="1800" b="0" i="0" baseline="0" dirty="0">
                        <a:latin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1744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baseline="0" dirty="0" smtClean="0"/>
                        <a:t>Descrevendo as características do perfil do empreendedor....................................................................</a:t>
                      </a:r>
                      <a:endParaRPr lang="pt-BR" dirty="0" smtClean="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pt-BR" sz="1800" b="0" i="0" baseline="0" dirty="0" smtClean="0">
                          <a:latin typeface="Arial" panose="020B0604020202020204" pitchFamily="34" charset="0"/>
                        </a:rPr>
                        <a:t>039</a:t>
                      </a:r>
                      <a:endParaRPr lang="pt-BR" sz="1800" b="0" i="0" baseline="0" dirty="0">
                        <a:latin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1744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Diferenças e similaridades entre o empreendedor e o executivo não empreendedor.............................................</a:t>
                      </a:r>
                      <a:endParaRPr lang="pt-BR" dirty="0" smtClean="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pt-BR" sz="1800" b="0" i="0" baseline="0" dirty="0" smtClean="0">
                          <a:latin typeface="Arial" panose="020B0604020202020204" pitchFamily="34" charset="0"/>
                        </a:rPr>
                        <a:t>044</a:t>
                      </a:r>
                      <a:endParaRPr lang="pt-BR" sz="1800" b="0" i="0" baseline="0" dirty="0">
                        <a:latin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1744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É possível aprender a ser empreendedor...........................</a:t>
                      </a:r>
                      <a:endParaRPr lang="pt-BR" dirty="0" smtClean="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pt-BR" sz="1800" b="0" i="0" baseline="0" dirty="0" smtClean="0">
                          <a:latin typeface="Arial" panose="020B0604020202020204" pitchFamily="34" charset="0"/>
                        </a:rPr>
                        <a:t>052</a:t>
                      </a:r>
                      <a:endParaRPr lang="pt-BR" sz="1800" b="0" i="0" baseline="0" dirty="0">
                        <a:latin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1744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Resumo...............................................................................</a:t>
                      </a:r>
                      <a:endParaRPr lang="pt-BR" dirty="0" smtClean="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pt-BR" sz="1800" b="0" i="0" baseline="0" dirty="0" smtClean="0">
                          <a:latin typeface="Arial" panose="020B0604020202020204" pitchFamily="34" charset="0"/>
                        </a:rPr>
                        <a:t>054</a:t>
                      </a:r>
                      <a:endParaRPr lang="pt-BR" sz="1800" b="0" i="0" baseline="0" dirty="0">
                        <a:latin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1744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Exercícios............................................................................</a:t>
                      </a:r>
                      <a:endParaRPr lang="pt-BR" dirty="0" smtClean="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pt-BR" sz="1800" b="0" i="0" baseline="0" dirty="0" smtClean="0">
                          <a:latin typeface="Arial" panose="020B0604020202020204" pitchFamily="34" charset="0"/>
                        </a:rPr>
                        <a:t>059</a:t>
                      </a:r>
                      <a:endParaRPr lang="pt-BR" sz="1800" b="0" i="0" baseline="0" dirty="0">
                        <a:latin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1744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pt-BR" dirty="0" smtClean="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pt-BR" sz="1800" b="0" i="0" baseline="0" dirty="0">
                        <a:latin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1744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pt-BR" dirty="0" smtClean="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pt-BR" sz="1800" b="0" i="0" baseline="0" dirty="0">
                        <a:latin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1744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pt-BR" dirty="0" smtClean="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pt-BR" sz="1800" b="0" i="0" baseline="0" dirty="0">
                        <a:latin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1744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pt-BR" dirty="0" smtClean="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pt-BR" sz="1800" b="0" i="0" baseline="0" dirty="0">
                        <a:latin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1744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pt-BR" dirty="0" smtClean="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pt-BR" sz="1800" b="0" i="0" baseline="0" dirty="0">
                        <a:latin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1744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pt-BR" dirty="0" smtClean="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pt-BR" sz="1800" b="0" i="0" baseline="0" dirty="0">
                        <a:latin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12" name="Cruz 11"/>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Cruz 12"/>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Retângulo 13"/>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15" name="Retângulo 14"/>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17" name="Título 1"/>
          <p:cNvSpPr txBox="1">
            <a:spLocks/>
          </p:cNvSpPr>
          <p:nvPr/>
        </p:nvSpPr>
        <p:spPr>
          <a:xfrm>
            <a:off x="1484784" y="0"/>
            <a:ext cx="3944480"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dirty="0"/>
              <a:t>Empreendedorismo</a:t>
            </a:r>
            <a:endParaRPr lang="pt-BR" sz="3600" dirty="0"/>
          </a:p>
        </p:txBody>
      </p:sp>
    </p:spTree>
    <p:extLst>
      <p:ext uri="{BB962C8B-B14F-4D97-AF65-F5344CB8AC3E}">
        <p14:creationId xmlns:p14="http://schemas.microsoft.com/office/powerpoint/2010/main" val="213902633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3"/>
          <a:srcRect/>
          <a:stretch>
            <a:fillRect/>
          </a:stretch>
        </p:blipFill>
        <p:spPr bwMode="auto">
          <a:xfrm>
            <a:off x="6100217" y="177494"/>
            <a:ext cx="660016" cy="918283"/>
          </a:xfrm>
          <a:prstGeom prst="rect">
            <a:avLst/>
          </a:prstGeom>
          <a:noFill/>
        </p:spPr>
      </p:pic>
      <p:sp>
        <p:nvSpPr>
          <p:cNvPr id="24" name="Retângulo de cantos arredondados 23"/>
          <p:cNvSpPr/>
          <p:nvPr/>
        </p:nvSpPr>
        <p:spPr>
          <a:xfrm>
            <a:off x="285728" y="7185248"/>
            <a:ext cx="6023590" cy="2370569"/>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r>
              <a:rPr lang="pt-BR" sz="1400" dirty="0" smtClean="0"/>
              <a:t>Resposta:</a:t>
            </a:r>
          </a:p>
          <a:p>
            <a:endParaRPr lang="pt-BR" sz="1400" dirty="0"/>
          </a:p>
          <a:p>
            <a:r>
              <a:rPr lang="pt-BR" sz="1400" dirty="0" smtClean="0"/>
              <a:t> </a:t>
            </a:r>
          </a:p>
          <a:p>
            <a:endParaRPr lang="pt-BR" sz="1400" dirty="0"/>
          </a:p>
          <a:p>
            <a:endParaRPr lang="pt-BR" sz="1400" dirty="0"/>
          </a:p>
          <a:p>
            <a:endParaRPr lang="pt-BR" sz="1400" dirty="0" smtClean="0"/>
          </a:p>
          <a:p>
            <a:endParaRPr lang="pt-BR" sz="1400" dirty="0"/>
          </a:p>
        </p:txBody>
      </p:sp>
      <p:grpSp>
        <p:nvGrpSpPr>
          <p:cNvPr id="33" name="Grupo 32"/>
          <p:cNvGrpSpPr/>
          <p:nvPr/>
        </p:nvGrpSpPr>
        <p:grpSpPr>
          <a:xfrm>
            <a:off x="285728" y="1440677"/>
            <a:ext cx="6023590" cy="569643"/>
            <a:chOff x="285728" y="1518382"/>
            <a:chExt cx="6239616" cy="569643"/>
          </a:xfrm>
        </p:grpSpPr>
        <p:sp>
          <p:nvSpPr>
            <p:cNvPr id="34" name="Retângulo de cantos arredondados 33"/>
            <p:cNvSpPr/>
            <p:nvPr/>
          </p:nvSpPr>
          <p:spPr>
            <a:xfrm>
              <a:off x="285728" y="1539333"/>
              <a:ext cx="6239616"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Exercício(s)</a:t>
              </a:r>
              <a:endParaRPr lang="pt-BR" dirty="0"/>
            </a:p>
          </p:txBody>
        </p:sp>
        <p:pic>
          <p:nvPicPr>
            <p:cNvPr id="40" name="Picture 6" descr="Examination And Approval Management Svg - Approval Management Icon Png ,  Transparent Cartoon - Jing.fm"/>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8824" y="1518382"/>
              <a:ext cx="713911" cy="554298"/>
            </a:xfrm>
            <a:prstGeom prst="rect">
              <a:avLst/>
            </a:prstGeom>
            <a:noFill/>
            <a:extLst>
              <a:ext uri="{909E8E84-426E-40DD-AFC4-6F175D3DCCD1}">
                <a14:hiddenFill xmlns:a14="http://schemas.microsoft.com/office/drawing/2010/main">
                  <a:solidFill>
                    <a:srgbClr val="FFFFFF"/>
                  </a:solidFill>
                </a14:hiddenFill>
              </a:ext>
            </a:extLst>
          </p:spPr>
        </p:pic>
      </p:grpSp>
      <p:sp>
        <p:nvSpPr>
          <p:cNvPr id="22" name="Cruz 21"/>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 name="Cruz 22"/>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5" name="Retângulo 24"/>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26" name="Retângulo 25"/>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7" name="Retângulo de cantos arredondados 26"/>
          <p:cNvSpPr/>
          <p:nvPr/>
        </p:nvSpPr>
        <p:spPr>
          <a:xfrm>
            <a:off x="285727" y="2018634"/>
            <a:ext cx="6023591" cy="5022598"/>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r>
              <a:rPr lang="pt-BR" sz="1190" dirty="0"/>
              <a:t>Leia o trecho a seguir:</a:t>
            </a:r>
          </a:p>
          <a:p>
            <a:r>
              <a:rPr lang="pt-BR" sz="1190" dirty="0"/>
              <a:t>“Admirado no meio empreendedor pela sua capacidade de enfrentar problemas com humildade e tolerância, Abílio Diniz tem em sua trajetória profissional a passagem pelo Conselho do Grupo Pão de Açúcar, no qual atuou durante anos, e a atual presidência do Conselho de Administração da BRF. Além do seu site, Abílio frequentemente fala sobre como empreender e crescer profissionalmente em seu Twitter e em sua página no Facebook.”</a:t>
            </a:r>
          </a:p>
          <a:p>
            <a:r>
              <a:rPr lang="pt-BR" sz="1190" dirty="0"/>
              <a:t>Fonte: DA SILVA, A. Dez empreendedores de sucesso para se inspirar. 2019. Disponível em: &lt;</a:t>
            </a:r>
            <a:r>
              <a:rPr lang="pt-BR" sz="1190" u="sng" dirty="0">
                <a:hlinkClick r:id="rId5"/>
              </a:rPr>
              <a:t>https://guiaempreendedor.com/10-empreendedores-de-sucesso-para-se-inspirar/</a:t>
            </a:r>
            <a:r>
              <a:rPr lang="pt-BR" sz="1190" dirty="0"/>
              <a:t>&gt;. Acesso em: 5 jul. 2019.</a:t>
            </a:r>
          </a:p>
          <a:p>
            <a:r>
              <a:rPr lang="pt-BR" sz="1190" dirty="0"/>
              <a:t>Considerando essas informações e o conteúdo estudado sobre tipos de empreendedorismo, analise as asserções a seguir e a relação proposta entre elas.</a:t>
            </a:r>
          </a:p>
          <a:p>
            <a:r>
              <a:rPr lang="pt-BR" sz="1190" dirty="0"/>
              <a:t>I. O empreendedor possui muitas características importantes. Uma delas é o pensamento estratégico, ou seja, foco no planejamento, visão e solução de problemas.</a:t>
            </a:r>
          </a:p>
          <a:p>
            <a:r>
              <a:rPr lang="pt-BR" sz="1190" dirty="0"/>
              <a:t>Porque:</a:t>
            </a:r>
          </a:p>
          <a:p>
            <a:r>
              <a:rPr lang="pt-BR" sz="1190" dirty="0"/>
              <a:t>II. As grandes empresas buscam alternativas para inovar e para se manter mais competitivas em um mundo cada vez mais dinâmico.</a:t>
            </a:r>
          </a:p>
          <a:p>
            <a:r>
              <a:rPr lang="pt-BR" sz="1190" dirty="0"/>
              <a:t>A seguir, assinale a alternativa correta:</a:t>
            </a:r>
          </a:p>
          <a:p>
            <a:endParaRPr lang="pt-BR" sz="1100" dirty="0"/>
          </a:p>
        </p:txBody>
      </p:sp>
      <p:grpSp>
        <p:nvGrpSpPr>
          <p:cNvPr id="28" name="Grupo 27"/>
          <p:cNvGrpSpPr/>
          <p:nvPr/>
        </p:nvGrpSpPr>
        <p:grpSpPr>
          <a:xfrm rot="5400000">
            <a:off x="2559954" y="5321775"/>
            <a:ext cx="8028624" cy="450850"/>
            <a:chOff x="348266" y="6407663"/>
            <a:chExt cx="6063113" cy="548692"/>
          </a:xfrm>
        </p:grpSpPr>
        <p:sp>
          <p:nvSpPr>
            <p:cNvPr id="29" name="Retângulo de cantos arredondados 28"/>
            <p:cNvSpPr/>
            <p:nvPr/>
          </p:nvSpPr>
          <p:spPr>
            <a:xfrm>
              <a:off x="348266" y="6407663"/>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Exercícios</a:t>
              </a:r>
              <a:endParaRPr lang="pt-BR" dirty="0"/>
            </a:p>
          </p:txBody>
        </p:sp>
        <p:pic>
          <p:nvPicPr>
            <p:cNvPr id="36" name="Imagem 35"/>
            <p:cNvPicPr>
              <a:picLocks noChangeAspect="1"/>
            </p:cNvPicPr>
            <p:nvPr/>
          </p:nvPicPr>
          <p:blipFill>
            <a:blip r:embed="rId6"/>
            <a:stretch>
              <a:fillRect/>
            </a:stretch>
          </p:blipFill>
          <p:spPr>
            <a:xfrm>
              <a:off x="420276" y="6427862"/>
              <a:ext cx="848484" cy="513707"/>
            </a:xfrm>
            <a:prstGeom prst="rect">
              <a:avLst/>
            </a:prstGeom>
          </p:spPr>
        </p:pic>
      </p:grpSp>
      <p:sp>
        <p:nvSpPr>
          <p:cNvPr id="37" name="Título 1"/>
          <p:cNvSpPr txBox="1">
            <a:spLocks/>
          </p:cNvSpPr>
          <p:nvPr/>
        </p:nvSpPr>
        <p:spPr>
          <a:xfrm>
            <a:off x="1484784" y="0"/>
            <a:ext cx="3944480"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dirty="0"/>
              <a:t>Empreendedorismo</a:t>
            </a:r>
            <a:endParaRPr lang="pt-BR" sz="3600" dirty="0"/>
          </a:p>
        </p:txBody>
      </p:sp>
      <p:grpSp>
        <p:nvGrpSpPr>
          <p:cNvPr id="38" name="Grupo 37"/>
          <p:cNvGrpSpPr/>
          <p:nvPr/>
        </p:nvGrpSpPr>
        <p:grpSpPr>
          <a:xfrm>
            <a:off x="303101" y="1051243"/>
            <a:ext cx="2909875" cy="380115"/>
            <a:chOff x="345069" y="7031145"/>
            <a:chExt cx="3011924" cy="560962"/>
          </a:xfrm>
        </p:grpSpPr>
        <p:sp>
          <p:nvSpPr>
            <p:cNvPr id="39" name="Retângulo de cantos arredondados 38"/>
            <p:cNvSpPr/>
            <p:nvPr/>
          </p:nvSpPr>
          <p:spPr>
            <a:xfrm>
              <a:off x="345069" y="7043415"/>
              <a:ext cx="3011924"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41" name="Retângulo de cantos arredondados 40"/>
            <p:cNvSpPr/>
            <p:nvPr/>
          </p:nvSpPr>
          <p:spPr>
            <a:xfrm>
              <a:off x="958088" y="7031145"/>
              <a:ext cx="2326896" cy="5486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pt-BR" dirty="0" smtClean="0"/>
                <a:t>Definição</a:t>
              </a:r>
              <a:endParaRPr lang="pt-BR" dirty="0"/>
            </a:p>
          </p:txBody>
        </p:sp>
        <p:pic>
          <p:nvPicPr>
            <p:cNvPr id="42" name="Imagem 41"/>
            <p:cNvPicPr>
              <a:picLocks noChangeAspect="1"/>
            </p:cNvPicPr>
            <p:nvPr/>
          </p:nvPicPr>
          <p:blipFill>
            <a:blip r:embed="rId7"/>
            <a:stretch>
              <a:fillRect/>
            </a:stretch>
          </p:blipFill>
          <p:spPr>
            <a:xfrm>
              <a:off x="403795" y="7051410"/>
              <a:ext cx="512026" cy="528427"/>
            </a:xfrm>
            <a:prstGeom prst="rect">
              <a:avLst/>
            </a:prstGeom>
          </p:spPr>
        </p:pic>
      </p:grpSp>
      <p:pic>
        <p:nvPicPr>
          <p:cNvPr id="3" name="Imagem 2"/>
          <p:cNvPicPr>
            <a:picLocks noChangeAspect="1"/>
          </p:cNvPicPr>
          <p:nvPr/>
        </p:nvPicPr>
        <p:blipFill>
          <a:blip r:embed="rId8"/>
          <a:stretch>
            <a:fillRect/>
          </a:stretch>
        </p:blipFill>
        <p:spPr>
          <a:xfrm>
            <a:off x="955627" y="5673080"/>
            <a:ext cx="4743943" cy="1293179"/>
          </a:xfrm>
          <a:prstGeom prst="rect">
            <a:avLst/>
          </a:prstGeom>
        </p:spPr>
      </p:pic>
      <p:pic>
        <p:nvPicPr>
          <p:cNvPr id="2" name="Imagem 1"/>
          <p:cNvPicPr>
            <a:picLocks noChangeAspect="1"/>
          </p:cNvPicPr>
          <p:nvPr/>
        </p:nvPicPr>
        <p:blipFill>
          <a:blip r:embed="rId9"/>
          <a:stretch>
            <a:fillRect/>
          </a:stretch>
        </p:blipFill>
        <p:spPr>
          <a:xfrm>
            <a:off x="510859" y="7750152"/>
            <a:ext cx="5098132" cy="572733"/>
          </a:xfrm>
          <a:prstGeom prst="rect">
            <a:avLst/>
          </a:prstGeom>
        </p:spPr>
      </p:pic>
    </p:spTree>
    <p:extLst>
      <p:ext uri="{BB962C8B-B14F-4D97-AF65-F5344CB8AC3E}">
        <p14:creationId xmlns:p14="http://schemas.microsoft.com/office/powerpoint/2010/main" val="127250309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3"/>
          <a:srcRect/>
          <a:stretch>
            <a:fillRect/>
          </a:stretch>
        </p:blipFill>
        <p:spPr bwMode="auto">
          <a:xfrm>
            <a:off x="6100217" y="177494"/>
            <a:ext cx="660016" cy="918283"/>
          </a:xfrm>
          <a:prstGeom prst="rect">
            <a:avLst/>
          </a:prstGeom>
          <a:noFill/>
        </p:spPr>
      </p:pic>
      <p:sp>
        <p:nvSpPr>
          <p:cNvPr id="24" name="Retângulo de cantos arredondados 23"/>
          <p:cNvSpPr/>
          <p:nvPr/>
        </p:nvSpPr>
        <p:spPr>
          <a:xfrm>
            <a:off x="285728" y="7185248"/>
            <a:ext cx="6023590" cy="2370569"/>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r>
              <a:rPr lang="pt-BR" sz="1400" dirty="0" smtClean="0"/>
              <a:t>Resposta:</a:t>
            </a:r>
          </a:p>
          <a:p>
            <a:endParaRPr lang="pt-BR" sz="1400" dirty="0"/>
          </a:p>
          <a:p>
            <a:r>
              <a:rPr lang="pt-BR" sz="1400" dirty="0" smtClean="0"/>
              <a:t> </a:t>
            </a:r>
          </a:p>
          <a:p>
            <a:endParaRPr lang="pt-BR" sz="1400" dirty="0"/>
          </a:p>
          <a:p>
            <a:endParaRPr lang="pt-BR" sz="1400" dirty="0"/>
          </a:p>
          <a:p>
            <a:endParaRPr lang="pt-BR" sz="1400" dirty="0" smtClean="0"/>
          </a:p>
          <a:p>
            <a:endParaRPr lang="pt-BR" sz="1400" dirty="0"/>
          </a:p>
        </p:txBody>
      </p:sp>
      <p:grpSp>
        <p:nvGrpSpPr>
          <p:cNvPr id="33" name="Grupo 32"/>
          <p:cNvGrpSpPr/>
          <p:nvPr/>
        </p:nvGrpSpPr>
        <p:grpSpPr>
          <a:xfrm>
            <a:off x="285728" y="1440677"/>
            <a:ext cx="6023590" cy="569643"/>
            <a:chOff x="285728" y="1518382"/>
            <a:chExt cx="6239616" cy="569643"/>
          </a:xfrm>
        </p:grpSpPr>
        <p:sp>
          <p:nvSpPr>
            <p:cNvPr id="34" name="Retângulo de cantos arredondados 33"/>
            <p:cNvSpPr/>
            <p:nvPr/>
          </p:nvSpPr>
          <p:spPr>
            <a:xfrm>
              <a:off x="285728" y="1539333"/>
              <a:ext cx="6239616"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Exercício(s)</a:t>
              </a:r>
              <a:endParaRPr lang="pt-BR" dirty="0"/>
            </a:p>
          </p:txBody>
        </p:sp>
        <p:pic>
          <p:nvPicPr>
            <p:cNvPr id="40" name="Picture 6" descr="Examination And Approval Management Svg - Approval Management Icon Png ,  Transparent Cartoon - Jing.fm"/>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8824" y="1518382"/>
              <a:ext cx="713911" cy="554298"/>
            </a:xfrm>
            <a:prstGeom prst="rect">
              <a:avLst/>
            </a:prstGeom>
            <a:noFill/>
            <a:extLst>
              <a:ext uri="{909E8E84-426E-40DD-AFC4-6F175D3DCCD1}">
                <a14:hiddenFill xmlns:a14="http://schemas.microsoft.com/office/drawing/2010/main">
                  <a:solidFill>
                    <a:srgbClr val="FFFFFF"/>
                  </a:solidFill>
                </a14:hiddenFill>
              </a:ext>
            </a:extLst>
          </p:spPr>
        </p:pic>
      </p:grpSp>
      <p:sp>
        <p:nvSpPr>
          <p:cNvPr id="22" name="Cruz 21"/>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 name="Cruz 22"/>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5" name="Retângulo 24"/>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26" name="Retângulo 25"/>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7" name="Retângulo de cantos arredondados 26"/>
          <p:cNvSpPr/>
          <p:nvPr/>
        </p:nvSpPr>
        <p:spPr>
          <a:xfrm>
            <a:off x="285727" y="2018634"/>
            <a:ext cx="6023591" cy="5022598"/>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r>
              <a:rPr lang="pt-BR" sz="1100" dirty="0"/>
              <a:t>Leia o trecho a seguir:</a:t>
            </a:r>
          </a:p>
          <a:p>
            <a:r>
              <a:rPr lang="pt-BR" sz="1100" dirty="0"/>
              <a:t>“O empreendedorismo é um tema que está bem em alta nos últimos anos, e isso se deve, principalmente, ao grande aumento de profissionais que optaram por comandar seus próprios negócios! De acordo com uma pesquisa feita pelo ‘Global Entrepreneurship Monitor’ 34 em cada 100 brasileiros em idade adulta já possuem seu próprio negócio ou estão envolvidos em projetos que visam a criação de um.”</a:t>
            </a:r>
          </a:p>
          <a:p>
            <a:r>
              <a:rPr lang="pt-BR" sz="1100" dirty="0"/>
              <a:t>Fonte: José Roberto Marques. Você sabe o que é empreendedorismo corporativo? Em 11 de maio de 2019. Disponível em:&lt;</a:t>
            </a:r>
            <a:r>
              <a:rPr lang="pt-BR" sz="1100" u="sng" dirty="0">
                <a:hlinkClick r:id="rId5"/>
              </a:rPr>
              <a:t>https://www.ibccoaching.com.br/portal/empreendedorismo/voce-sabe-o-que-e-empreendedorismo-corporativo/</a:t>
            </a:r>
            <a:r>
              <a:rPr lang="pt-BR" sz="1100" dirty="0"/>
              <a:t>&gt;. Acesso em: 07 ago. 2019.</a:t>
            </a:r>
          </a:p>
          <a:p>
            <a:r>
              <a:rPr lang="pt-BR" sz="1100" dirty="0"/>
              <a:t>Considerando essas informações e o conteúdo estudado sobre definições do empreendedorismo, analise as afirmativas a seguir:</a:t>
            </a:r>
          </a:p>
          <a:p>
            <a:r>
              <a:rPr lang="pt-BR" sz="1100" dirty="0"/>
              <a:t>I. O empreendedorismo está nas veias de pessoas poderosas e com muito dinheiro.</a:t>
            </a:r>
          </a:p>
          <a:p>
            <a:r>
              <a:rPr lang="pt-BR" sz="1100" dirty="0"/>
              <a:t>II. O empreendedorismo atuante dentro das organizações é denominado empreendedorismo corporativo, empreendedorismo interno ou intraempreendedorismo.</a:t>
            </a:r>
          </a:p>
          <a:p>
            <a:r>
              <a:rPr lang="pt-BR" sz="1100" dirty="0"/>
              <a:t>III. Qualquer pessoa que faça parte de uma empresa pode buscar por inovação para o negócio como um todo.</a:t>
            </a:r>
          </a:p>
          <a:p>
            <a:r>
              <a:rPr lang="pt-BR" sz="1100" dirty="0"/>
              <a:t>IV. Ter estrutura para superar desafios, estar apto a aprender coisas novas e colocá-las em prática nem sempre é tarefa fácil para o empreendedor.</a:t>
            </a:r>
          </a:p>
          <a:p>
            <a:r>
              <a:rPr lang="pt-BR" sz="1100" dirty="0"/>
              <a:t>Está correto apenas o que se afirma em:</a:t>
            </a:r>
          </a:p>
          <a:p>
            <a:endParaRPr lang="pt-BR" sz="1100" dirty="0"/>
          </a:p>
        </p:txBody>
      </p:sp>
      <p:grpSp>
        <p:nvGrpSpPr>
          <p:cNvPr id="28" name="Grupo 27"/>
          <p:cNvGrpSpPr/>
          <p:nvPr/>
        </p:nvGrpSpPr>
        <p:grpSpPr>
          <a:xfrm rot="5400000">
            <a:off x="2559954" y="5321775"/>
            <a:ext cx="8028624" cy="450850"/>
            <a:chOff x="348266" y="6407663"/>
            <a:chExt cx="6063113" cy="548692"/>
          </a:xfrm>
        </p:grpSpPr>
        <p:sp>
          <p:nvSpPr>
            <p:cNvPr id="29" name="Retângulo de cantos arredondados 28"/>
            <p:cNvSpPr/>
            <p:nvPr/>
          </p:nvSpPr>
          <p:spPr>
            <a:xfrm>
              <a:off x="348266" y="6407663"/>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Exercícios</a:t>
              </a:r>
              <a:endParaRPr lang="pt-BR" dirty="0"/>
            </a:p>
          </p:txBody>
        </p:sp>
        <p:pic>
          <p:nvPicPr>
            <p:cNvPr id="36" name="Imagem 35"/>
            <p:cNvPicPr>
              <a:picLocks noChangeAspect="1"/>
            </p:cNvPicPr>
            <p:nvPr/>
          </p:nvPicPr>
          <p:blipFill>
            <a:blip r:embed="rId6"/>
            <a:stretch>
              <a:fillRect/>
            </a:stretch>
          </p:blipFill>
          <p:spPr>
            <a:xfrm>
              <a:off x="420276" y="6427862"/>
              <a:ext cx="848484" cy="513707"/>
            </a:xfrm>
            <a:prstGeom prst="rect">
              <a:avLst/>
            </a:prstGeom>
          </p:spPr>
        </p:pic>
      </p:grpSp>
      <p:sp>
        <p:nvSpPr>
          <p:cNvPr id="37" name="Título 1"/>
          <p:cNvSpPr txBox="1">
            <a:spLocks/>
          </p:cNvSpPr>
          <p:nvPr/>
        </p:nvSpPr>
        <p:spPr>
          <a:xfrm>
            <a:off x="1484784" y="0"/>
            <a:ext cx="3944480"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dirty="0"/>
              <a:t>Empreendedorismo</a:t>
            </a:r>
            <a:endParaRPr lang="pt-BR" sz="3600" dirty="0"/>
          </a:p>
        </p:txBody>
      </p:sp>
      <p:grpSp>
        <p:nvGrpSpPr>
          <p:cNvPr id="38" name="Grupo 37"/>
          <p:cNvGrpSpPr/>
          <p:nvPr/>
        </p:nvGrpSpPr>
        <p:grpSpPr>
          <a:xfrm>
            <a:off x="303101" y="1051243"/>
            <a:ext cx="2909875" cy="380115"/>
            <a:chOff x="345069" y="7031145"/>
            <a:chExt cx="3011924" cy="560962"/>
          </a:xfrm>
        </p:grpSpPr>
        <p:sp>
          <p:nvSpPr>
            <p:cNvPr id="39" name="Retângulo de cantos arredondados 38"/>
            <p:cNvSpPr/>
            <p:nvPr/>
          </p:nvSpPr>
          <p:spPr>
            <a:xfrm>
              <a:off x="345069" y="7043415"/>
              <a:ext cx="3011924"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41" name="Retângulo de cantos arredondados 40"/>
            <p:cNvSpPr/>
            <p:nvPr/>
          </p:nvSpPr>
          <p:spPr>
            <a:xfrm>
              <a:off x="958088" y="7031145"/>
              <a:ext cx="2326896" cy="5486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pt-BR" dirty="0" smtClean="0"/>
                <a:t>Definição</a:t>
              </a:r>
              <a:endParaRPr lang="pt-BR" dirty="0"/>
            </a:p>
          </p:txBody>
        </p:sp>
        <p:pic>
          <p:nvPicPr>
            <p:cNvPr id="42" name="Imagem 41"/>
            <p:cNvPicPr>
              <a:picLocks noChangeAspect="1"/>
            </p:cNvPicPr>
            <p:nvPr/>
          </p:nvPicPr>
          <p:blipFill>
            <a:blip r:embed="rId7"/>
            <a:stretch>
              <a:fillRect/>
            </a:stretch>
          </p:blipFill>
          <p:spPr>
            <a:xfrm>
              <a:off x="403795" y="7051410"/>
              <a:ext cx="512026" cy="528427"/>
            </a:xfrm>
            <a:prstGeom prst="rect">
              <a:avLst/>
            </a:prstGeom>
          </p:spPr>
        </p:pic>
      </p:grpSp>
      <p:pic>
        <p:nvPicPr>
          <p:cNvPr id="2" name="Imagem 1"/>
          <p:cNvPicPr>
            <a:picLocks noChangeAspect="1"/>
          </p:cNvPicPr>
          <p:nvPr/>
        </p:nvPicPr>
        <p:blipFill>
          <a:blip r:embed="rId8"/>
          <a:stretch>
            <a:fillRect/>
          </a:stretch>
        </p:blipFill>
        <p:spPr>
          <a:xfrm>
            <a:off x="1026181" y="5673080"/>
            <a:ext cx="4534626" cy="1334640"/>
          </a:xfrm>
          <a:prstGeom prst="rect">
            <a:avLst/>
          </a:prstGeom>
        </p:spPr>
      </p:pic>
      <p:pic>
        <p:nvPicPr>
          <p:cNvPr id="3" name="Imagem 2"/>
          <p:cNvPicPr>
            <a:picLocks noChangeAspect="1"/>
          </p:cNvPicPr>
          <p:nvPr/>
        </p:nvPicPr>
        <p:blipFill>
          <a:blip r:embed="rId9"/>
          <a:stretch>
            <a:fillRect/>
          </a:stretch>
        </p:blipFill>
        <p:spPr>
          <a:xfrm>
            <a:off x="476672" y="7788869"/>
            <a:ext cx="3390900" cy="495300"/>
          </a:xfrm>
          <a:prstGeom prst="rect">
            <a:avLst/>
          </a:prstGeom>
        </p:spPr>
      </p:pic>
    </p:spTree>
    <p:extLst>
      <p:ext uri="{BB962C8B-B14F-4D97-AF65-F5344CB8AC3E}">
        <p14:creationId xmlns:p14="http://schemas.microsoft.com/office/powerpoint/2010/main" val="22649907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3"/>
          <a:srcRect/>
          <a:stretch>
            <a:fillRect/>
          </a:stretch>
        </p:blipFill>
        <p:spPr bwMode="auto">
          <a:xfrm>
            <a:off x="6100217" y="177494"/>
            <a:ext cx="660016" cy="918283"/>
          </a:xfrm>
          <a:prstGeom prst="rect">
            <a:avLst/>
          </a:prstGeom>
          <a:noFill/>
        </p:spPr>
      </p:pic>
      <p:sp>
        <p:nvSpPr>
          <p:cNvPr id="24" name="Retângulo de cantos arredondados 23"/>
          <p:cNvSpPr/>
          <p:nvPr/>
        </p:nvSpPr>
        <p:spPr>
          <a:xfrm>
            <a:off x="285728" y="7185248"/>
            <a:ext cx="6023590" cy="2370569"/>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r>
              <a:rPr lang="pt-BR" sz="1400" dirty="0" smtClean="0"/>
              <a:t>Resposta:</a:t>
            </a:r>
          </a:p>
          <a:p>
            <a:endParaRPr lang="pt-BR" sz="1400" dirty="0"/>
          </a:p>
          <a:p>
            <a:r>
              <a:rPr lang="pt-BR" sz="1400" dirty="0" smtClean="0"/>
              <a:t> </a:t>
            </a:r>
          </a:p>
          <a:p>
            <a:endParaRPr lang="pt-BR" sz="1400" dirty="0"/>
          </a:p>
          <a:p>
            <a:endParaRPr lang="pt-BR" sz="1400" dirty="0"/>
          </a:p>
          <a:p>
            <a:endParaRPr lang="pt-BR" sz="1400" dirty="0" smtClean="0"/>
          </a:p>
          <a:p>
            <a:endParaRPr lang="pt-BR" sz="1400" dirty="0"/>
          </a:p>
        </p:txBody>
      </p:sp>
      <p:grpSp>
        <p:nvGrpSpPr>
          <p:cNvPr id="33" name="Grupo 32"/>
          <p:cNvGrpSpPr/>
          <p:nvPr/>
        </p:nvGrpSpPr>
        <p:grpSpPr>
          <a:xfrm>
            <a:off x="285728" y="1440677"/>
            <a:ext cx="6023590" cy="569643"/>
            <a:chOff x="285728" y="1518382"/>
            <a:chExt cx="6239616" cy="569643"/>
          </a:xfrm>
        </p:grpSpPr>
        <p:sp>
          <p:nvSpPr>
            <p:cNvPr id="34" name="Retângulo de cantos arredondados 33"/>
            <p:cNvSpPr/>
            <p:nvPr/>
          </p:nvSpPr>
          <p:spPr>
            <a:xfrm>
              <a:off x="285728" y="1539333"/>
              <a:ext cx="6239616"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Exercício(s)</a:t>
              </a:r>
              <a:endParaRPr lang="pt-BR" dirty="0"/>
            </a:p>
          </p:txBody>
        </p:sp>
        <p:pic>
          <p:nvPicPr>
            <p:cNvPr id="40" name="Picture 6" descr="Examination And Approval Management Svg - Approval Management Icon Png ,  Transparent Cartoon - Jing.fm"/>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8824" y="1518382"/>
              <a:ext cx="713911" cy="554298"/>
            </a:xfrm>
            <a:prstGeom prst="rect">
              <a:avLst/>
            </a:prstGeom>
            <a:noFill/>
            <a:extLst>
              <a:ext uri="{909E8E84-426E-40DD-AFC4-6F175D3DCCD1}">
                <a14:hiddenFill xmlns:a14="http://schemas.microsoft.com/office/drawing/2010/main">
                  <a:solidFill>
                    <a:srgbClr val="FFFFFF"/>
                  </a:solidFill>
                </a14:hiddenFill>
              </a:ext>
            </a:extLst>
          </p:spPr>
        </p:pic>
      </p:grpSp>
      <p:sp>
        <p:nvSpPr>
          <p:cNvPr id="22" name="Cruz 21"/>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 name="Cruz 22"/>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5" name="Retângulo 24"/>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26" name="Retângulo 25"/>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7" name="Retângulo de cantos arredondados 26"/>
          <p:cNvSpPr/>
          <p:nvPr/>
        </p:nvSpPr>
        <p:spPr>
          <a:xfrm>
            <a:off x="285727" y="2018634"/>
            <a:ext cx="6023591" cy="5022598"/>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r>
              <a:rPr lang="pt-BR" sz="1100" dirty="0"/>
              <a:t>Leia o trecho a seguir:</a:t>
            </a:r>
          </a:p>
          <a:p>
            <a:r>
              <a:rPr lang="pt-BR" sz="1100" dirty="0"/>
              <a:t>“Não basta ter uma ideia de negócio e capital para investir. O sucesso de uma pequena empresa ou startup depende muito do perfil do empresário. O empreendedor nato tem um conjunto de características indispensáveis.”</a:t>
            </a:r>
          </a:p>
          <a:p>
            <a:r>
              <a:rPr lang="pt-BR" sz="1100" dirty="0"/>
              <a:t>Fonte: LAM, C. 5 principais características de um empreendedor de sucesso. Em 17 de jun. de 2015. Disponível em: &lt;</a:t>
            </a:r>
            <a:r>
              <a:rPr lang="pt-BR" sz="1100" u="sng" dirty="0">
                <a:hlinkClick r:id="rId5"/>
              </a:rPr>
              <a:t>https://exame.abril.com.br/pme/5-principais-caracteristicas-de-um-empreendedor-de-sucesso/</a:t>
            </a:r>
            <a:r>
              <a:rPr lang="pt-BR" sz="1100" dirty="0"/>
              <a:t>&gt; Acesso em: 03 ago. 2019.</a:t>
            </a:r>
          </a:p>
          <a:p>
            <a:r>
              <a:rPr lang="pt-BR" sz="1100" dirty="0"/>
              <a:t>Considerando essas informações e o conteúdo estudo sobre tipos de empreendedores, analise as habilidades a seguir e associe-as com suas respectivas características.</a:t>
            </a:r>
          </a:p>
          <a:p>
            <a:r>
              <a:rPr lang="pt-BR" sz="1100" dirty="0"/>
              <a:t>1) Habilidades Técnicas.</a:t>
            </a:r>
          </a:p>
          <a:p>
            <a:r>
              <a:rPr lang="pt-BR" sz="1100" dirty="0"/>
              <a:t>2) Habilidades Gerenciais.</a:t>
            </a:r>
          </a:p>
          <a:p>
            <a:r>
              <a:rPr lang="pt-BR" sz="1100" dirty="0"/>
              <a:t>3) Características Pessoais.</a:t>
            </a:r>
          </a:p>
          <a:p>
            <a:r>
              <a:rPr lang="pt-BR" sz="1100" dirty="0"/>
              <a:t>4) Empreendedor.</a:t>
            </a:r>
          </a:p>
          <a:p>
            <a:r>
              <a:rPr lang="pt-BR" sz="1100" dirty="0"/>
              <a:t>5) Intraempreendedor.</a:t>
            </a:r>
          </a:p>
          <a:p>
            <a:r>
              <a:rPr lang="pt-BR" sz="1100" dirty="0"/>
              <a:t>( ) Envolvem a criação, o desenvolvimento e gerenciamento da empresa, bem como os departamentos que ela possui.</a:t>
            </a:r>
          </a:p>
          <a:p>
            <a:r>
              <a:rPr lang="pt-BR" sz="1100" dirty="0"/>
              <a:t>( ) Faz as coisas acontecerem, pois é dotado de sensibilidade para os negócios, tino financeiro e capacidade de identificar oportunidades.</a:t>
            </a:r>
          </a:p>
          <a:p>
            <a:r>
              <a:rPr lang="pt-BR" sz="1100" dirty="0"/>
              <a:t>( ) São relacionadas à escrita, à fala, a ouvir as pessoas e à busca por informações importantes para o negócio.</a:t>
            </a:r>
          </a:p>
          <a:p>
            <a:r>
              <a:rPr lang="pt-BR" sz="1100" dirty="0"/>
              <a:t>( ) Desejam, com uma certa frequência, criar algo novo, além de precisarem de liberdade no ambiente de trabalho em que atuam.</a:t>
            </a:r>
          </a:p>
          <a:p>
            <a:r>
              <a:rPr lang="pt-BR" sz="1100" dirty="0"/>
              <a:t>( ) Inerentes ao indivíduo que é empreendedor e pelas quais é identificado.</a:t>
            </a:r>
          </a:p>
          <a:p>
            <a:r>
              <a:rPr lang="pt-BR" sz="1100" dirty="0"/>
              <a:t>Agora, assinale a alternativa que apresenta a sequência correta:</a:t>
            </a:r>
          </a:p>
          <a:p>
            <a:r>
              <a:rPr lang="pt-BR" sz="1100" dirty="0"/>
              <a:t/>
            </a:r>
            <a:br>
              <a:rPr lang="pt-BR" sz="1100" dirty="0"/>
            </a:br>
            <a:endParaRPr lang="pt-BR" sz="1100" dirty="0"/>
          </a:p>
        </p:txBody>
      </p:sp>
      <p:grpSp>
        <p:nvGrpSpPr>
          <p:cNvPr id="28" name="Grupo 27"/>
          <p:cNvGrpSpPr/>
          <p:nvPr/>
        </p:nvGrpSpPr>
        <p:grpSpPr>
          <a:xfrm rot="5400000">
            <a:off x="2559954" y="5321775"/>
            <a:ext cx="8028624" cy="450850"/>
            <a:chOff x="348266" y="6407663"/>
            <a:chExt cx="6063113" cy="548692"/>
          </a:xfrm>
        </p:grpSpPr>
        <p:sp>
          <p:nvSpPr>
            <p:cNvPr id="29" name="Retângulo de cantos arredondados 28"/>
            <p:cNvSpPr/>
            <p:nvPr/>
          </p:nvSpPr>
          <p:spPr>
            <a:xfrm>
              <a:off x="348266" y="6407663"/>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Exercícios</a:t>
              </a:r>
              <a:endParaRPr lang="pt-BR" dirty="0"/>
            </a:p>
          </p:txBody>
        </p:sp>
        <p:pic>
          <p:nvPicPr>
            <p:cNvPr id="36" name="Imagem 35"/>
            <p:cNvPicPr>
              <a:picLocks noChangeAspect="1"/>
            </p:cNvPicPr>
            <p:nvPr/>
          </p:nvPicPr>
          <p:blipFill>
            <a:blip r:embed="rId6"/>
            <a:stretch>
              <a:fillRect/>
            </a:stretch>
          </p:blipFill>
          <p:spPr>
            <a:xfrm>
              <a:off x="420276" y="6427862"/>
              <a:ext cx="848484" cy="513707"/>
            </a:xfrm>
            <a:prstGeom prst="rect">
              <a:avLst/>
            </a:prstGeom>
          </p:spPr>
        </p:pic>
      </p:grpSp>
      <p:sp>
        <p:nvSpPr>
          <p:cNvPr id="37" name="Título 1"/>
          <p:cNvSpPr txBox="1">
            <a:spLocks/>
          </p:cNvSpPr>
          <p:nvPr/>
        </p:nvSpPr>
        <p:spPr>
          <a:xfrm>
            <a:off x="1484784" y="0"/>
            <a:ext cx="3944480"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dirty="0"/>
              <a:t>Empreendedorismo</a:t>
            </a:r>
            <a:endParaRPr lang="pt-BR" sz="3600" dirty="0"/>
          </a:p>
        </p:txBody>
      </p:sp>
      <p:grpSp>
        <p:nvGrpSpPr>
          <p:cNvPr id="38" name="Grupo 37"/>
          <p:cNvGrpSpPr/>
          <p:nvPr/>
        </p:nvGrpSpPr>
        <p:grpSpPr>
          <a:xfrm>
            <a:off x="303101" y="1051243"/>
            <a:ext cx="2909875" cy="380115"/>
            <a:chOff x="345069" y="7031145"/>
            <a:chExt cx="3011924" cy="560962"/>
          </a:xfrm>
        </p:grpSpPr>
        <p:sp>
          <p:nvSpPr>
            <p:cNvPr id="39" name="Retângulo de cantos arredondados 38"/>
            <p:cNvSpPr/>
            <p:nvPr/>
          </p:nvSpPr>
          <p:spPr>
            <a:xfrm>
              <a:off x="345069" y="7043415"/>
              <a:ext cx="3011924"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41" name="Retângulo de cantos arredondados 40"/>
            <p:cNvSpPr/>
            <p:nvPr/>
          </p:nvSpPr>
          <p:spPr>
            <a:xfrm>
              <a:off x="958088" y="7031145"/>
              <a:ext cx="2326896" cy="5486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pt-BR" dirty="0" smtClean="0"/>
                <a:t>Definição</a:t>
              </a:r>
              <a:endParaRPr lang="pt-BR" dirty="0"/>
            </a:p>
          </p:txBody>
        </p:sp>
        <p:pic>
          <p:nvPicPr>
            <p:cNvPr id="42" name="Imagem 41"/>
            <p:cNvPicPr>
              <a:picLocks noChangeAspect="1"/>
            </p:cNvPicPr>
            <p:nvPr/>
          </p:nvPicPr>
          <p:blipFill>
            <a:blip r:embed="rId7"/>
            <a:stretch>
              <a:fillRect/>
            </a:stretch>
          </p:blipFill>
          <p:spPr>
            <a:xfrm>
              <a:off x="403795" y="7051410"/>
              <a:ext cx="512026" cy="528427"/>
            </a:xfrm>
            <a:prstGeom prst="rect">
              <a:avLst/>
            </a:prstGeom>
          </p:spPr>
        </p:pic>
      </p:grpSp>
      <p:pic>
        <p:nvPicPr>
          <p:cNvPr id="3" name="Imagem 2"/>
          <p:cNvPicPr>
            <a:picLocks noChangeAspect="1"/>
          </p:cNvPicPr>
          <p:nvPr/>
        </p:nvPicPr>
        <p:blipFill>
          <a:blip r:embed="rId8"/>
          <a:stretch>
            <a:fillRect/>
          </a:stretch>
        </p:blipFill>
        <p:spPr>
          <a:xfrm>
            <a:off x="1772816" y="6385588"/>
            <a:ext cx="1006420" cy="594216"/>
          </a:xfrm>
          <a:prstGeom prst="rect">
            <a:avLst/>
          </a:prstGeom>
        </p:spPr>
      </p:pic>
      <p:pic>
        <p:nvPicPr>
          <p:cNvPr id="4" name="Imagem 3"/>
          <p:cNvPicPr>
            <a:picLocks noChangeAspect="1"/>
          </p:cNvPicPr>
          <p:nvPr/>
        </p:nvPicPr>
        <p:blipFill>
          <a:blip r:embed="rId9"/>
          <a:stretch>
            <a:fillRect/>
          </a:stretch>
        </p:blipFill>
        <p:spPr>
          <a:xfrm>
            <a:off x="3401119" y="6375008"/>
            <a:ext cx="1035993" cy="604796"/>
          </a:xfrm>
          <a:prstGeom prst="rect">
            <a:avLst/>
          </a:prstGeom>
        </p:spPr>
      </p:pic>
      <p:pic>
        <p:nvPicPr>
          <p:cNvPr id="2" name="Imagem 1"/>
          <p:cNvPicPr>
            <a:picLocks noChangeAspect="1"/>
          </p:cNvPicPr>
          <p:nvPr/>
        </p:nvPicPr>
        <p:blipFill>
          <a:blip r:embed="rId10"/>
          <a:stretch>
            <a:fillRect/>
          </a:stretch>
        </p:blipFill>
        <p:spPr>
          <a:xfrm>
            <a:off x="505500" y="7863557"/>
            <a:ext cx="2505075" cy="485775"/>
          </a:xfrm>
          <a:prstGeom prst="rect">
            <a:avLst/>
          </a:prstGeom>
        </p:spPr>
      </p:pic>
    </p:spTree>
    <p:extLst>
      <p:ext uri="{BB962C8B-B14F-4D97-AF65-F5344CB8AC3E}">
        <p14:creationId xmlns:p14="http://schemas.microsoft.com/office/powerpoint/2010/main" val="82589419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3"/>
          <a:srcRect/>
          <a:stretch>
            <a:fillRect/>
          </a:stretch>
        </p:blipFill>
        <p:spPr bwMode="auto">
          <a:xfrm>
            <a:off x="6100217" y="177494"/>
            <a:ext cx="660016" cy="918283"/>
          </a:xfrm>
          <a:prstGeom prst="rect">
            <a:avLst/>
          </a:prstGeom>
          <a:noFill/>
        </p:spPr>
      </p:pic>
      <p:sp>
        <p:nvSpPr>
          <p:cNvPr id="24" name="Retângulo de cantos arredondados 23"/>
          <p:cNvSpPr/>
          <p:nvPr/>
        </p:nvSpPr>
        <p:spPr>
          <a:xfrm>
            <a:off x="285728" y="7185248"/>
            <a:ext cx="6023590" cy="2370569"/>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r>
              <a:rPr lang="pt-BR" sz="1400" dirty="0" smtClean="0"/>
              <a:t>Resposta:</a:t>
            </a:r>
          </a:p>
          <a:p>
            <a:endParaRPr lang="pt-BR" sz="1400" dirty="0"/>
          </a:p>
          <a:p>
            <a:r>
              <a:rPr lang="pt-BR" sz="1400" dirty="0" smtClean="0"/>
              <a:t> </a:t>
            </a:r>
          </a:p>
          <a:p>
            <a:endParaRPr lang="pt-BR" sz="1400" dirty="0"/>
          </a:p>
          <a:p>
            <a:endParaRPr lang="pt-BR" sz="1400" dirty="0"/>
          </a:p>
          <a:p>
            <a:endParaRPr lang="pt-BR" sz="1400" dirty="0" smtClean="0"/>
          </a:p>
          <a:p>
            <a:endParaRPr lang="pt-BR" sz="1400" dirty="0"/>
          </a:p>
        </p:txBody>
      </p:sp>
      <p:grpSp>
        <p:nvGrpSpPr>
          <p:cNvPr id="33" name="Grupo 32"/>
          <p:cNvGrpSpPr/>
          <p:nvPr/>
        </p:nvGrpSpPr>
        <p:grpSpPr>
          <a:xfrm>
            <a:off x="285728" y="1440677"/>
            <a:ext cx="6023590" cy="569643"/>
            <a:chOff x="285728" y="1518382"/>
            <a:chExt cx="6239616" cy="569643"/>
          </a:xfrm>
        </p:grpSpPr>
        <p:sp>
          <p:nvSpPr>
            <p:cNvPr id="34" name="Retângulo de cantos arredondados 33"/>
            <p:cNvSpPr/>
            <p:nvPr/>
          </p:nvSpPr>
          <p:spPr>
            <a:xfrm>
              <a:off x="285728" y="1539333"/>
              <a:ext cx="6239616"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Exercício(s)</a:t>
              </a:r>
              <a:endParaRPr lang="pt-BR" dirty="0"/>
            </a:p>
          </p:txBody>
        </p:sp>
        <p:pic>
          <p:nvPicPr>
            <p:cNvPr id="40" name="Picture 6" descr="Examination And Approval Management Svg - Approval Management Icon Png ,  Transparent Cartoon - Jing.fm"/>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8824" y="1518382"/>
              <a:ext cx="713911" cy="554298"/>
            </a:xfrm>
            <a:prstGeom prst="rect">
              <a:avLst/>
            </a:prstGeom>
            <a:noFill/>
            <a:extLst>
              <a:ext uri="{909E8E84-426E-40DD-AFC4-6F175D3DCCD1}">
                <a14:hiddenFill xmlns:a14="http://schemas.microsoft.com/office/drawing/2010/main">
                  <a:solidFill>
                    <a:srgbClr val="FFFFFF"/>
                  </a:solidFill>
                </a14:hiddenFill>
              </a:ext>
            </a:extLst>
          </p:spPr>
        </p:pic>
      </p:grpSp>
      <p:sp>
        <p:nvSpPr>
          <p:cNvPr id="22" name="Cruz 21"/>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 name="Cruz 22"/>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5" name="Retângulo 24"/>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26" name="Retângulo 25"/>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7" name="Retângulo de cantos arredondados 26"/>
          <p:cNvSpPr/>
          <p:nvPr/>
        </p:nvSpPr>
        <p:spPr>
          <a:xfrm>
            <a:off x="285727" y="2018634"/>
            <a:ext cx="6023591" cy="5022598"/>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r>
              <a:rPr lang="pt-BR" sz="1200" dirty="0"/>
              <a:t>A cada dia, o mercado impõe às empresas novos desafios. A competitividade acirrada e a busca por novos consumidores fazem com que as organizações se reinventem a todo momento. Novos produtos, novos serviços e soluções são colocadas no mercado para atender às diversas novas necessidades. Diante disso, as empresas mais criativas e inovadoras, que conseguem atender às necessidades de seus clientes, acabam tendo uma vantagem competitiva.</a:t>
            </a:r>
          </a:p>
          <a:p>
            <a:r>
              <a:rPr lang="pt-BR" sz="1200" dirty="0"/>
              <a:t>Considerando essas informações e o conteúdo estudado sobre empreendedorismo, analise as asserções a seguir e a relação proposta entre elas.</a:t>
            </a:r>
          </a:p>
          <a:p>
            <a:r>
              <a:rPr lang="pt-BR" sz="1200" dirty="0"/>
              <a:t>I. As empresas que conseguem atender melhor o mercado são aquelas que criam novos produtos e serviços que agregam valor à sociedade e geram negócios para a empresa.</a:t>
            </a:r>
          </a:p>
          <a:p>
            <a:r>
              <a:rPr lang="pt-BR" sz="1200" dirty="0"/>
              <a:t>Porque:</a:t>
            </a:r>
          </a:p>
          <a:p>
            <a:r>
              <a:rPr lang="pt-BR" sz="1200" dirty="0"/>
              <a:t>II. Usar a criatividade para desenvolver novos processos, olhar para dentro e se reinventar também são características empreendedoras cruciais para gerar novos negócios para a empresa.</a:t>
            </a:r>
          </a:p>
          <a:p>
            <a:r>
              <a:rPr lang="pt-BR" sz="1200" dirty="0"/>
              <a:t>A seguir, assinale a opção correta.</a:t>
            </a:r>
          </a:p>
          <a:p>
            <a:r>
              <a:rPr lang="pt-BR" sz="1100" dirty="0"/>
              <a:t/>
            </a:r>
            <a:br>
              <a:rPr lang="pt-BR" sz="1100" dirty="0"/>
            </a:br>
            <a:endParaRPr lang="pt-BR" sz="1100" dirty="0"/>
          </a:p>
        </p:txBody>
      </p:sp>
      <p:grpSp>
        <p:nvGrpSpPr>
          <p:cNvPr id="28" name="Grupo 27"/>
          <p:cNvGrpSpPr/>
          <p:nvPr/>
        </p:nvGrpSpPr>
        <p:grpSpPr>
          <a:xfrm rot="5400000">
            <a:off x="2559954" y="5321775"/>
            <a:ext cx="8028624" cy="450850"/>
            <a:chOff x="348266" y="6407663"/>
            <a:chExt cx="6063113" cy="548692"/>
          </a:xfrm>
        </p:grpSpPr>
        <p:sp>
          <p:nvSpPr>
            <p:cNvPr id="29" name="Retângulo de cantos arredondados 28"/>
            <p:cNvSpPr/>
            <p:nvPr/>
          </p:nvSpPr>
          <p:spPr>
            <a:xfrm>
              <a:off x="348266" y="6407663"/>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Exercícios</a:t>
              </a:r>
              <a:endParaRPr lang="pt-BR" dirty="0"/>
            </a:p>
          </p:txBody>
        </p:sp>
        <p:pic>
          <p:nvPicPr>
            <p:cNvPr id="36" name="Imagem 35"/>
            <p:cNvPicPr>
              <a:picLocks noChangeAspect="1"/>
            </p:cNvPicPr>
            <p:nvPr/>
          </p:nvPicPr>
          <p:blipFill>
            <a:blip r:embed="rId5"/>
            <a:stretch>
              <a:fillRect/>
            </a:stretch>
          </p:blipFill>
          <p:spPr>
            <a:xfrm>
              <a:off x="420276" y="6427862"/>
              <a:ext cx="848484" cy="513707"/>
            </a:xfrm>
            <a:prstGeom prst="rect">
              <a:avLst/>
            </a:prstGeom>
          </p:spPr>
        </p:pic>
      </p:grpSp>
      <p:sp>
        <p:nvSpPr>
          <p:cNvPr id="37" name="Título 1"/>
          <p:cNvSpPr txBox="1">
            <a:spLocks/>
          </p:cNvSpPr>
          <p:nvPr/>
        </p:nvSpPr>
        <p:spPr>
          <a:xfrm>
            <a:off x="1484784" y="0"/>
            <a:ext cx="3944480"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dirty="0"/>
              <a:t>Empreendedorismo</a:t>
            </a:r>
            <a:endParaRPr lang="pt-BR" sz="3600" dirty="0"/>
          </a:p>
        </p:txBody>
      </p:sp>
      <p:grpSp>
        <p:nvGrpSpPr>
          <p:cNvPr id="38" name="Grupo 37"/>
          <p:cNvGrpSpPr/>
          <p:nvPr/>
        </p:nvGrpSpPr>
        <p:grpSpPr>
          <a:xfrm>
            <a:off x="303101" y="1051243"/>
            <a:ext cx="2909875" cy="380115"/>
            <a:chOff x="345069" y="7031145"/>
            <a:chExt cx="3011924" cy="560962"/>
          </a:xfrm>
        </p:grpSpPr>
        <p:sp>
          <p:nvSpPr>
            <p:cNvPr id="39" name="Retângulo de cantos arredondados 38"/>
            <p:cNvSpPr/>
            <p:nvPr/>
          </p:nvSpPr>
          <p:spPr>
            <a:xfrm>
              <a:off x="345069" y="7043415"/>
              <a:ext cx="3011924"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41" name="Retângulo de cantos arredondados 40"/>
            <p:cNvSpPr/>
            <p:nvPr/>
          </p:nvSpPr>
          <p:spPr>
            <a:xfrm>
              <a:off x="958088" y="7031145"/>
              <a:ext cx="2326896" cy="5486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pt-BR" dirty="0" smtClean="0"/>
                <a:t>Definição</a:t>
              </a:r>
              <a:endParaRPr lang="pt-BR" dirty="0"/>
            </a:p>
          </p:txBody>
        </p:sp>
        <p:pic>
          <p:nvPicPr>
            <p:cNvPr id="42" name="Imagem 41"/>
            <p:cNvPicPr>
              <a:picLocks noChangeAspect="1"/>
            </p:cNvPicPr>
            <p:nvPr/>
          </p:nvPicPr>
          <p:blipFill>
            <a:blip r:embed="rId6"/>
            <a:stretch>
              <a:fillRect/>
            </a:stretch>
          </p:blipFill>
          <p:spPr>
            <a:xfrm>
              <a:off x="403795" y="7051410"/>
              <a:ext cx="512026" cy="528427"/>
            </a:xfrm>
            <a:prstGeom prst="rect">
              <a:avLst/>
            </a:prstGeom>
          </p:spPr>
        </p:pic>
      </p:grpSp>
      <p:pic>
        <p:nvPicPr>
          <p:cNvPr id="2" name="Imagem 1"/>
          <p:cNvPicPr>
            <a:picLocks noChangeAspect="1"/>
          </p:cNvPicPr>
          <p:nvPr/>
        </p:nvPicPr>
        <p:blipFill>
          <a:blip r:embed="rId7"/>
          <a:stretch>
            <a:fillRect/>
          </a:stretch>
        </p:blipFill>
        <p:spPr>
          <a:xfrm>
            <a:off x="970149" y="5282533"/>
            <a:ext cx="4619091" cy="1744279"/>
          </a:xfrm>
          <a:prstGeom prst="rect">
            <a:avLst/>
          </a:prstGeom>
        </p:spPr>
      </p:pic>
      <p:pic>
        <p:nvPicPr>
          <p:cNvPr id="3" name="Imagem 2"/>
          <p:cNvPicPr>
            <a:picLocks noChangeAspect="1"/>
          </p:cNvPicPr>
          <p:nvPr/>
        </p:nvPicPr>
        <p:blipFill>
          <a:blip r:embed="rId8"/>
          <a:stretch>
            <a:fillRect/>
          </a:stretch>
        </p:blipFill>
        <p:spPr>
          <a:xfrm>
            <a:off x="477313" y="7848112"/>
            <a:ext cx="5471325" cy="376813"/>
          </a:xfrm>
          <a:prstGeom prst="rect">
            <a:avLst/>
          </a:prstGeom>
        </p:spPr>
      </p:pic>
    </p:spTree>
    <p:extLst>
      <p:ext uri="{BB962C8B-B14F-4D97-AF65-F5344CB8AC3E}">
        <p14:creationId xmlns:p14="http://schemas.microsoft.com/office/powerpoint/2010/main" val="32127187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3"/>
          <a:srcRect/>
          <a:stretch>
            <a:fillRect/>
          </a:stretch>
        </p:blipFill>
        <p:spPr bwMode="auto">
          <a:xfrm>
            <a:off x="6100217" y="177494"/>
            <a:ext cx="660016" cy="918283"/>
          </a:xfrm>
          <a:prstGeom prst="rect">
            <a:avLst/>
          </a:prstGeom>
          <a:noFill/>
        </p:spPr>
      </p:pic>
      <p:sp>
        <p:nvSpPr>
          <p:cNvPr id="24" name="Retângulo de cantos arredondados 23"/>
          <p:cNvSpPr/>
          <p:nvPr/>
        </p:nvSpPr>
        <p:spPr>
          <a:xfrm>
            <a:off x="285728" y="7185248"/>
            <a:ext cx="6023590" cy="2370569"/>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r>
              <a:rPr lang="pt-BR" sz="1400" dirty="0" smtClean="0"/>
              <a:t>Resposta:</a:t>
            </a:r>
          </a:p>
          <a:p>
            <a:endParaRPr lang="pt-BR" sz="1400" dirty="0"/>
          </a:p>
          <a:p>
            <a:r>
              <a:rPr lang="pt-BR" sz="1400" dirty="0" smtClean="0"/>
              <a:t> </a:t>
            </a:r>
          </a:p>
          <a:p>
            <a:endParaRPr lang="pt-BR" sz="1400" dirty="0"/>
          </a:p>
          <a:p>
            <a:endParaRPr lang="pt-BR" sz="1400" dirty="0"/>
          </a:p>
          <a:p>
            <a:endParaRPr lang="pt-BR" sz="1400" dirty="0" smtClean="0"/>
          </a:p>
          <a:p>
            <a:endParaRPr lang="pt-BR" sz="1400" dirty="0"/>
          </a:p>
        </p:txBody>
      </p:sp>
      <p:grpSp>
        <p:nvGrpSpPr>
          <p:cNvPr id="33" name="Grupo 32"/>
          <p:cNvGrpSpPr/>
          <p:nvPr/>
        </p:nvGrpSpPr>
        <p:grpSpPr>
          <a:xfrm>
            <a:off x="285728" y="1440677"/>
            <a:ext cx="6023590" cy="569643"/>
            <a:chOff x="285728" y="1518382"/>
            <a:chExt cx="6239616" cy="569643"/>
          </a:xfrm>
        </p:grpSpPr>
        <p:sp>
          <p:nvSpPr>
            <p:cNvPr id="34" name="Retângulo de cantos arredondados 33"/>
            <p:cNvSpPr/>
            <p:nvPr/>
          </p:nvSpPr>
          <p:spPr>
            <a:xfrm>
              <a:off x="285728" y="1539333"/>
              <a:ext cx="6239616"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Exercício(s)</a:t>
              </a:r>
              <a:endParaRPr lang="pt-BR" dirty="0"/>
            </a:p>
          </p:txBody>
        </p:sp>
        <p:pic>
          <p:nvPicPr>
            <p:cNvPr id="40" name="Picture 6" descr="Examination And Approval Management Svg - Approval Management Icon Png ,  Transparent Cartoon - Jing.fm"/>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8824" y="1518382"/>
              <a:ext cx="713911" cy="554298"/>
            </a:xfrm>
            <a:prstGeom prst="rect">
              <a:avLst/>
            </a:prstGeom>
            <a:noFill/>
            <a:extLst>
              <a:ext uri="{909E8E84-426E-40DD-AFC4-6F175D3DCCD1}">
                <a14:hiddenFill xmlns:a14="http://schemas.microsoft.com/office/drawing/2010/main">
                  <a:solidFill>
                    <a:srgbClr val="FFFFFF"/>
                  </a:solidFill>
                </a14:hiddenFill>
              </a:ext>
            </a:extLst>
          </p:spPr>
        </p:pic>
      </p:grpSp>
      <p:sp>
        <p:nvSpPr>
          <p:cNvPr id="22" name="Cruz 21"/>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 name="Cruz 22"/>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5" name="Retângulo 24"/>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26" name="Retângulo 25"/>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7" name="Retângulo de cantos arredondados 26"/>
          <p:cNvSpPr/>
          <p:nvPr/>
        </p:nvSpPr>
        <p:spPr>
          <a:xfrm>
            <a:off x="285727" y="2018634"/>
            <a:ext cx="6023591" cy="5022598"/>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r>
              <a:rPr lang="pt-BR" sz="1100" dirty="0"/>
              <a:t>Leia o trecho a seguir:</a:t>
            </a:r>
          </a:p>
          <a:p>
            <a:r>
              <a:rPr lang="pt-BR" sz="1100" dirty="0"/>
              <a:t>“São Paulo - O Itaú Unibanco é a empresa brasileira mais bem colocada no ranking das maiores do mundo em 2015, divulgado pela Forbes nesta quarta-feira. O banco ocupa a 42ª posição da lista, empatado com a seguradora norte-americana AIG. A publicação é elaborada anualmente pela revista e elenca as 2.000 maiores companhias abertas do planeta sob uma combinação de quatro quesitos: receita, lucro, ativos e valor de mercado. O levantamento levou em conta dados contábeis reportados pelas empresas em 2014 e valores de mercado observados a partir de 6 de abril de 2015.”</a:t>
            </a:r>
          </a:p>
          <a:p>
            <a:r>
              <a:rPr lang="pt-BR" sz="1100" dirty="0"/>
              <a:t>Fonte: MELO, L; VAZ, T. As 24 empresas brasileiras entre as maiores do mundo: Itaú Unibanco é a 42ª maior empresa do mundo, segundo ranking da Forbes divulgado nesta quarta-feira. Em 13 de set. de 2016. Disponível em: &lt;</a:t>
            </a:r>
            <a:r>
              <a:rPr lang="pt-BR" sz="1100" u="sng" dirty="0">
                <a:hlinkClick r:id="rId5"/>
              </a:rPr>
              <a:t>https://exame.abril.com.br/negocios/as-23-empresas-brasileiras-entre-as-maiores-do-mundo/</a:t>
            </a:r>
            <a:r>
              <a:rPr lang="pt-BR" sz="1100" dirty="0"/>
              <a:t>&gt;. Acesso em: 12 jul. 2019.</a:t>
            </a:r>
          </a:p>
          <a:p>
            <a:r>
              <a:rPr lang="pt-BR" sz="1100" dirty="0"/>
              <a:t>Considerando essas informações e o conteúdo estudado sobre diferenças entre empreendedor e administrador, pode-se afirmar que a função do administrador é muito importante para a empresa, porque:</a:t>
            </a:r>
          </a:p>
          <a:p>
            <a:endParaRPr lang="pt-BR" sz="1100" dirty="0" smtClean="0"/>
          </a:p>
          <a:p>
            <a:r>
              <a:rPr lang="pt-BR" sz="1100" dirty="0"/>
              <a:t/>
            </a:r>
            <a:br>
              <a:rPr lang="pt-BR" sz="1100" dirty="0"/>
            </a:br>
            <a:endParaRPr lang="pt-BR" sz="1100" dirty="0"/>
          </a:p>
        </p:txBody>
      </p:sp>
      <p:grpSp>
        <p:nvGrpSpPr>
          <p:cNvPr id="28" name="Grupo 27"/>
          <p:cNvGrpSpPr/>
          <p:nvPr/>
        </p:nvGrpSpPr>
        <p:grpSpPr>
          <a:xfrm rot="5400000">
            <a:off x="2559954" y="5321775"/>
            <a:ext cx="8028624" cy="450850"/>
            <a:chOff x="348266" y="6407663"/>
            <a:chExt cx="6063113" cy="548692"/>
          </a:xfrm>
        </p:grpSpPr>
        <p:sp>
          <p:nvSpPr>
            <p:cNvPr id="29" name="Retângulo de cantos arredondados 28"/>
            <p:cNvSpPr/>
            <p:nvPr/>
          </p:nvSpPr>
          <p:spPr>
            <a:xfrm>
              <a:off x="348266" y="6407663"/>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Exercícios</a:t>
              </a:r>
              <a:endParaRPr lang="pt-BR" dirty="0"/>
            </a:p>
          </p:txBody>
        </p:sp>
        <p:pic>
          <p:nvPicPr>
            <p:cNvPr id="36" name="Imagem 35"/>
            <p:cNvPicPr>
              <a:picLocks noChangeAspect="1"/>
            </p:cNvPicPr>
            <p:nvPr/>
          </p:nvPicPr>
          <p:blipFill>
            <a:blip r:embed="rId6"/>
            <a:stretch>
              <a:fillRect/>
            </a:stretch>
          </p:blipFill>
          <p:spPr>
            <a:xfrm>
              <a:off x="420276" y="6427862"/>
              <a:ext cx="848484" cy="513707"/>
            </a:xfrm>
            <a:prstGeom prst="rect">
              <a:avLst/>
            </a:prstGeom>
          </p:spPr>
        </p:pic>
      </p:grpSp>
      <p:sp>
        <p:nvSpPr>
          <p:cNvPr id="37" name="Título 1"/>
          <p:cNvSpPr txBox="1">
            <a:spLocks/>
          </p:cNvSpPr>
          <p:nvPr/>
        </p:nvSpPr>
        <p:spPr>
          <a:xfrm>
            <a:off x="1484784" y="0"/>
            <a:ext cx="3944480"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dirty="0"/>
              <a:t>Empreendedorismo</a:t>
            </a:r>
            <a:endParaRPr lang="pt-BR" sz="3600" dirty="0"/>
          </a:p>
        </p:txBody>
      </p:sp>
      <p:grpSp>
        <p:nvGrpSpPr>
          <p:cNvPr id="38" name="Grupo 37"/>
          <p:cNvGrpSpPr/>
          <p:nvPr/>
        </p:nvGrpSpPr>
        <p:grpSpPr>
          <a:xfrm>
            <a:off x="303101" y="1051243"/>
            <a:ext cx="2909875" cy="380115"/>
            <a:chOff x="345069" y="7031145"/>
            <a:chExt cx="3011924" cy="560962"/>
          </a:xfrm>
        </p:grpSpPr>
        <p:sp>
          <p:nvSpPr>
            <p:cNvPr id="39" name="Retângulo de cantos arredondados 38"/>
            <p:cNvSpPr/>
            <p:nvPr/>
          </p:nvSpPr>
          <p:spPr>
            <a:xfrm>
              <a:off x="345069" y="7043415"/>
              <a:ext cx="3011924"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41" name="Retângulo de cantos arredondados 40"/>
            <p:cNvSpPr/>
            <p:nvPr/>
          </p:nvSpPr>
          <p:spPr>
            <a:xfrm>
              <a:off x="958088" y="7031145"/>
              <a:ext cx="2326896" cy="5486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pt-BR" dirty="0" smtClean="0"/>
                <a:t>Definição</a:t>
              </a:r>
              <a:endParaRPr lang="pt-BR" dirty="0"/>
            </a:p>
          </p:txBody>
        </p:sp>
        <p:pic>
          <p:nvPicPr>
            <p:cNvPr id="42" name="Imagem 41"/>
            <p:cNvPicPr>
              <a:picLocks noChangeAspect="1"/>
            </p:cNvPicPr>
            <p:nvPr/>
          </p:nvPicPr>
          <p:blipFill>
            <a:blip r:embed="rId7"/>
            <a:stretch>
              <a:fillRect/>
            </a:stretch>
          </p:blipFill>
          <p:spPr>
            <a:xfrm>
              <a:off x="403795" y="7051410"/>
              <a:ext cx="512026" cy="528427"/>
            </a:xfrm>
            <a:prstGeom prst="rect">
              <a:avLst/>
            </a:prstGeom>
          </p:spPr>
        </p:pic>
      </p:grpSp>
      <p:pic>
        <p:nvPicPr>
          <p:cNvPr id="3" name="Imagem 2"/>
          <p:cNvPicPr>
            <a:picLocks noChangeAspect="1"/>
          </p:cNvPicPr>
          <p:nvPr/>
        </p:nvPicPr>
        <p:blipFill>
          <a:blip r:embed="rId8"/>
          <a:stretch>
            <a:fillRect/>
          </a:stretch>
        </p:blipFill>
        <p:spPr>
          <a:xfrm>
            <a:off x="854515" y="4880992"/>
            <a:ext cx="4897141" cy="2088232"/>
          </a:xfrm>
          <a:prstGeom prst="rect">
            <a:avLst/>
          </a:prstGeom>
        </p:spPr>
      </p:pic>
      <p:pic>
        <p:nvPicPr>
          <p:cNvPr id="2" name="Imagem 1"/>
          <p:cNvPicPr>
            <a:picLocks noChangeAspect="1"/>
          </p:cNvPicPr>
          <p:nvPr/>
        </p:nvPicPr>
        <p:blipFill>
          <a:blip r:embed="rId9"/>
          <a:stretch>
            <a:fillRect/>
          </a:stretch>
        </p:blipFill>
        <p:spPr>
          <a:xfrm>
            <a:off x="519764" y="7699482"/>
            <a:ext cx="5313508" cy="709902"/>
          </a:xfrm>
          <a:prstGeom prst="rect">
            <a:avLst/>
          </a:prstGeom>
        </p:spPr>
      </p:pic>
    </p:spTree>
    <p:extLst>
      <p:ext uri="{BB962C8B-B14F-4D97-AF65-F5344CB8AC3E}">
        <p14:creationId xmlns:p14="http://schemas.microsoft.com/office/powerpoint/2010/main" val="148123941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3"/>
          <a:srcRect/>
          <a:stretch>
            <a:fillRect/>
          </a:stretch>
        </p:blipFill>
        <p:spPr bwMode="auto">
          <a:xfrm>
            <a:off x="6100217" y="177494"/>
            <a:ext cx="660016" cy="918283"/>
          </a:xfrm>
          <a:prstGeom prst="rect">
            <a:avLst/>
          </a:prstGeom>
          <a:noFill/>
        </p:spPr>
      </p:pic>
      <p:sp>
        <p:nvSpPr>
          <p:cNvPr id="24" name="Retângulo de cantos arredondados 23"/>
          <p:cNvSpPr/>
          <p:nvPr/>
        </p:nvSpPr>
        <p:spPr>
          <a:xfrm>
            <a:off x="285728" y="7185248"/>
            <a:ext cx="6023590" cy="2370569"/>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r>
              <a:rPr lang="pt-BR" sz="1400" dirty="0" smtClean="0"/>
              <a:t>Resposta:</a:t>
            </a:r>
          </a:p>
          <a:p>
            <a:endParaRPr lang="pt-BR" sz="1400" dirty="0"/>
          </a:p>
          <a:p>
            <a:r>
              <a:rPr lang="pt-BR" sz="1400" dirty="0" smtClean="0"/>
              <a:t> </a:t>
            </a:r>
          </a:p>
          <a:p>
            <a:endParaRPr lang="pt-BR" sz="1400" dirty="0"/>
          </a:p>
          <a:p>
            <a:endParaRPr lang="pt-BR" sz="1400" dirty="0"/>
          </a:p>
          <a:p>
            <a:endParaRPr lang="pt-BR" sz="1400" dirty="0" smtClean="0"/>
          </a:p>
          <a:p>
            <a:endParaRPr lang="pt-BR" sz="1400" dirty="0"/>
          </a:p>
        </p:txBody>
      </p:sp>
      <p:grpSp>
        <p:nvGrpSpPr>
          <p:cNvPr id="33" name="Grupo 32"/>
          <p:cNvGrpSpPr/>
          <p:nvPr/>
        </p:nvGrpSpPr>
        <p:grpSpPr>
          <a:xfrm>
            <a:off x="285728" y="1440677"/>
            <a:ext cx="6023590" cy="569643"/>
            <a:chOff x="285728" y="1518382"/>
            <a:chExt cx="6239616" cy="569643"/>
          </a:xfrm>
        </p:grpSpPr>
        <p:sp>
          <p:nvSpPr>
            <p:cNvPr id="34" name="Retângulo de cantos arredondados 33"/>
            <p:cNvSpPr/>
            <p:nvPr/>
          </p:nvSpPr>
          <p:spPr>
            <a:xfrm>
              <a:off x="285728" y="1539333"/>
              <a:ext cx="6239616"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Exercício(s)</a:t>
              </a:r>
              <a:endParaRPr lang="pt-BR" dirty="0"/>
            </a:p>
          </p:txBody>
        </p:sp>
        <p:pic>
          <p:nvPicPr>
            <p:cNvPr id="40" name="Picture 6" descr="Examination And Approval Management Svg - Approval Management Icon Png ,  Transparent Cartoon - Jing.fm"/>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8824" y="1518382"/>
              <a:ext cx="713911" cy="554298"/>
            </a:xfrm>
            <a:prstGeom prst="rect">
              <a:avLst/>
            </a:prstGeom>
            <a:noFill/>
            <a:extLst>
              <a:ext uri="{909E8E84-426E-40DD-AFC4-6F175D3DCCD1}">
                <a14:hiddenFill xmlns:a14="http://schemas.microsoft.com/office/drawing/2010/main">
                  <a:solidFill>
                    <a:srgbClr val="FFFFFF"/>
                  </a:solidFill>
                </a14:hiddenFill>
              </a:ext>
            </a:extLst>
          </p:spPr>
        </p:pic>
      </p:grpSp>
      <p:sp>
        <p:nvSpPr>
          <p:cNvPr id="22" name="Cruz 21"/>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 name="Cruz 22"/>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5" name="Retângulo 24"/>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26" name="Retângulo 25"/>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7" name="Retângulo de cantos arredondados 26"/>
          <p:cNvSpPr/>
          <p:nvPr/>
        </p:nvSpPr>
        <p:spPr>
          <a:xfrm>
            <a:off x="285727" y="2018634"/>
            <a:ext cx="6023591" cy="5022598"/>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r>
              <a:rPr lang="pt-BR" sz="1100" dirty="0"/>
              <a:t>Leia o trecho a seguir:</a:t>
            </a:r>
          </a:p>
          <a:p>
            <a:r>
              <a:rPr lang="pt-BR" sz="1100" dirty="0"/>
              <a:t>“A proposta é simples: utilizar técnicas de gestão, inovação, criatividade, sustentabilidade e outras com o propósito de maximizar o capital social de uma comunidade, bairro, cidade ou mesmo país. Resumindo, empreendedores sociais buscam transformar o mundo e melhorar a vida das pessoas utilizando métodos geralmente presentes no cotidiano de empresas.”</a:t>
            </a:r>
          </a:p>
          <a:p>
            <a:r>
              <a:rPr lang="pt-BR" sz="1100" dirty="0"/>
              <a:t>Fonte: Meu Sucesso. 5 Exemplos de empreendedorismo no Brasil. 2014. Disponível em: </a:t>
            </a:r>
            <a:r>
              <a:rPr lang="pt-BR" sz="1100" u="sng" dirty="0">
                <a:hlinkClick r:id="rId5"/>
              </a:rPr>
              <a:t>https://meusucesso.com/artigos/empreendedorismo/5-exemplos-de-empreendedorismo-social-no-brasil-173/</a:t>
            </a:r>
            <a:r>
              <a:rPr lang="pt-BR" sz="1100" dirty="0"/>
              <a:t>&gt; Acesso em: 7 jul. 2019.</a:t>
            </a:r>
          </a:p>
          <a:p>
            <a:r>
              <a:rPr lang="pt-BR" sz="1100" dirty="0"/>
              <a:t>Considerando essas informações e o conteúdo do estudo sobre tipos de empreendedorismo, analise as asserções à seguir e a relação proposta entre elas.</a:t>
            </a:r>
          </a:p>
          <a:p>
            <a:r>
              <a:rPr lang="pt-BR" sz="1100" dirty="0"/>
              <a:t>I. Empresas que praticam a responsabilidade social buscam melhorias para uma sociedade por meio de seus produtos e serviços. Além disso, esse tipo de ação fortalece a marca da empresa.</a:t>
            </a:r>
          </a:p>
          <a:p>
            <a:r>
              <a:rPr lang="pt-BR" sz="1100" dirty="0"/>
              <a:t>Porque:</a:t>
            </a:r>
          </a:p>
          <a:p>
            <a:r>
              <a:rPr lang="pt-BR" sz="1100" dirty="0"/>
              <a:t>II. A responsabilidade social é uma ação praticada com o intuito de transformar uma sociedade através de ações sustentáveis, o que, consequentemente, gera lucros para a empresa.</a:t>
            </a:r>
          </a:p>
          <a:p>
            <a:r>
              <a:rPr lang="pt-BR" sz="1100" dirty="0"/>
              <a:t>A seguir, assinale a alternativa correta:</a:t>
            </a:r>
          </a:p>
          <a:p>
            <a:endParaRPr lang="pt-BR" sz="1100" dirty="0" smtClean="0"/>
          </a:p>
          <a:p>
            <a:r>
              <a:rPr lang="pt-BR" sz="1100" dirty="0"/>
              <a:t/>
            </a:r>
            <a:br>
              <a:rPr lang="pt-BR" sz="1100" dirty="0"/>
            </a:br>
            <a:endParaRPr lang="pt-BR" sz="1100" dirty="0"/>
          </a:p>
        </p:txBody>
      </p:sp>
      <p:grpSp>
        <p:nvGrpSpPr>
          <p:cNvPr id="28" name="Grupo 27"/>
          <p:cNvGrpSpPr/>
          <p:nvPr/>
        </p:nvGrpSpPr>
        <p:grpSpPr>
          <a:xfrm rot="5400000">
            <a:off x="2559954" y="5321775"/>
            <a:ext cx="8028624" cy="450850"/>
            <a:chOff x="348266" y="6407663"/>
            <a:chExt cx="6063113" cy="548692"/>
          </a:xfrm>
        </p:grpSpPr>
        <p:sp>
          <p:nvSpPr>
            <p:cNvPr id="29" name="Retângulo de cantos arredondados 28"/>
            <p:cNvSpPr/>
            <p:nvPr/>
          </p:nvSpPr>
          <p:spPr>
            <a:xfrm>
              <a:off x="348266" y="6407663"/>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Exercícios</a:t>
              </a:r>
              <a:endParaRPr lang="pt-BR" dirty="0"/>
            </a:p>
          </p:txBody>
        </p:sp>
        <p:pic>
          <p:nvPicPr>
            <p:cNvPr id="36" name="Imagem 35"/>
            <p:cNvPicPr>
              <a:picLocks noChangeAspect="1"/>
            </p:cNvPicPr>
            <p:nvPr/>
          </p:nvPicPr>
          <p:blipFill>
            <a:blip r:embed="rId6"/>
            <a:stretch>
              <a:fillRect/>
            </a:stretch>
          </p:blipFill>
          <p:spPr>
            <a:xfrm>
              <a:off x="420276" y="6427862"/>
              <a:ext cx="848484" cy="513707"/>
            </a:xfrm>
            <a:prstGeom prst="rect">
              <a:avLst/>
            </a:prstGeom>
          </p:spPr>
        </p:pic>
      </p:grpSp>
      <p:sp>
        <p:nvSpPr>
          <p:cNvPr id="37" name="Título 1"/>
          <p:cNvSpPr txBox="1">
            <a:spLocks/>
          </p:cNvSpPr>
          <p:nvPr/>
        </p:nvSpPr>
        <p:spPr>
          <a:xfrm>
            <a:off x="1484784" y="0"/>
            <a:ext cx="3944480"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dirty="0"/>
              <a:t>Empreendedorismo</a:t>
            </a:r>
            <a:endParaRPr lang="pt-BR" sz="3600" dirty="0"/>
          </a:p>
        </p:txBody>
      </p:sp>
      <p:grpSp>
        <p:nvGrpSpPr>
          <p:cNvPr id="38" name="Grupo 37"/>
          <p:cNvGrpSpPr/>
          <p:nvPr/>
        </p:nvGrpSpPr>
        <p:grpSpPr>
          <a:xfrm>
            <a:off x="303101" y="1051243"/>
            <a:ext cx="2909875" cy="380115"/>
            <a:chOff x="345069" y="7031145"/>
            <a:chExt cx="3011924" cy="560962"/>
          </a:xfrm>
        </p:grpSpPr>
        <p:sp>
          <p:nvSpPr>
            <p:cNvPr id="39" name="Retângulo de cantos arredondados 38"/>
            <p:cNvSpPr/>
            <p:nvPr/>
          </p:nvSpPr>
          <p:spPr>
            <a:xfrm>
              <a:off x="345069" y="7043415"/>
              <a:ext cx="3011924"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41" name="Retângulo de cantos arredondados 40"/>
            <p:cNvSpPr/>
            <p:nvPr/>
          </p:nvSpPr>
          <p:spPr>
            <a:xfrm>
              <a:off x="958088" y="7031145"/>
              <a:ext cx="2326896" cy="5486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pt-BR" dirty="0" smtClean="0"/>
                <a:t>Definição</a:t>
              </a:r>
              <a:endParaRPr lang="pt-BR" dirty="0"/>
            </a:p>
          </p:txBody>
        </p:sp>
        <p:pic>
          <p:nvPicPr>
            <p:cNvPr id="42" name="Imagem 41"/>
            <p:cNvPicPr>
              <a:picLocks noChangeAspect="1"/>
            </p:cNvPicPr>
            <p:nvPr/>
          </p:nvPicPr>
          <p:blipFill>
            <a:blip r:embed="rId7"/>
            <a:stretch>
              <a:fillRect/>
            </a:stretch>
          </p:blipFill>
          <p:spPr>
            <a:xfrm>
              <a:off x="403795" y="7051410"/>
              <a:ext cx="512026" cy="528427"/>
            </a:xfrm>
            <a:prstGeom prst="rect">
              <a:avLst/>
            </a:prstGeom>
          </p:spPr>
        </p:pic>
      </p:grpSp>
      <p:pic>
        <p:nvPicPr>
          <p:cNvPr id="2" name="Imagem 1"/>
          <p:cNvPicPr>
            <a:picLocks noChangeAspect="1"/>
          </p:cNvPicPr>
          <p:nvPr/>
        </p:nvPicPr>
        <p:blipFill>
          <a:blip r:embed="rId8"/>
          <a:stretch>
            <a:fillRect/>
          </a:stretch>
        </p:blipFill>
        <p:spPr>
          <a:xfrm>
            <a:off x="799732" y="5169024"/>
            <a:ext cx="4926563" cy="1798885"/>
          </a:xfrm>
          <a:prstGeom prst="rect">
            <a:avLst/>
          </a:prstGeom>
        </p:spPr>
      </p:pic>
      <p:pic>
        <p:nvPicPr>
          <p:cNvPr id="3" name="Imagem 2"/>
          <p:cNvPicPr>
            <a:picLocks noChangeAspect="1"/>
          </p:cNvPicPr>
          <p:nvPr/>
        </p:nvPicPr>
        <p:blipFill>
          <a:blip r:embed="rId9"/>
          <a:stretch>
            <a:fillRect/>
          </a:stretch>
        </p:blipFill>
        <p:spPr>
          <a:xfrm>
            <a:off x="505567" y="7784412"/>
            <a:ext cx="5435128" cy="504214"/>
          </a:xfrm>
          <a:prstGeom prst="rect">
            <a:avLst/>
          </a:prstGeom>
        </p:spPr>
      </p:pic>
    </p:spTree>
    <p:extLst>
      <p:ext uri="{BB962C8B-B14F-4D97-AF65-F5344CB8AC3E}">
        <p14:creationId xmlns:p14="http://schemas.microsoft.com/office/powerpoint/2010/main" val="221690199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3"/>
          <a:srcRect/>
          <a:stretch>
            <a:fillRect/>
          </a:stretch>
        </p:blipFill>
        <p:spPr bwMode="auto">
          <a:xfrm>
            <a:off x="6100217" y="177494"/>
            <a:ext cx="660016" cy="918283"/>
          </a:xfrm>
          <a:prstGeom prst="rect">
            <a:avLst/>
          </a:prstGeom>
          <a:noFill/>
        </p:spPr>
      </p:pic>
      <p:sp>
        <p:nvSpPr>
          <p:cNvPr id="24" name="Retângulo de cantos arredondados 23"/>
          <p:cNvSpPr/>
          <p:nvPr/>
        </p:nvSpPr>
        <p:spPr>
          <a:xfrm>
            <a:off x="285728" y="7185248"/>
            <a:ext cx="6023590" cy="2370569"/>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r>
              <a:rPr lang="pt-BR" sz="1400" dirty="0" smtClean="0"/>
              <a:t>Resposta:</a:t>
            </a:r>
          </a:p>
          <a:p>
            <a:endParaRPr lang="pt-BR" sz="1400" dirty="0"/>
          </a:p>
          <a:p>
            <a:r>
              <a:rPr lang="pt-BR" sz="1400" dirty="0" smtClean="0"/>
              <a:t> </a:t>
            </a:r>
          </a:p>
          <a:p>
            <a:endParaRPr lang="pt-BR" sz="1400" dirty="0"/>
          </a:p>
          <a:p>
            <a:endParaRPr lang="pt-BR" sz="1400" dirty="0"/>
          </a:p>
          <a:p>
            <a:endParaRPr lang="pt-BR" sz="1400" dirty="0" smtClean="0"/>
          </a:p>
          <a:p>
            <a:endParaRPr lang="pt-BR" sz="1400" dirty="0"/>
          </a:p>
        </p:txBody>
      </p:sp>
      <p:grpSp>
        <p:nvGrpSpPr>
          <p:cNvPr id="33" name="Grupo 32"/>
          <p:cNvGrpSpPr/>
          <p:nvPr/>
        </p:nvGrpSpPr>
        <p:grpSpPr>
          <a:xfrm>
            <a:off x="285728" y="1440677"/>
            <a:ext cx="6023590" cy="569643"/>
            <a:chOff x="285728" y="1518382"/>
            <a:chExt cx="6239616" cy="569643"/>
          </a:xfrm>
        </p:grpSpPr>
        <p:sp>
          <p:nvSpPr>
            <p:cNvPr id="34" name="Retângulo de cantos arredondados 33"/>
            <p:cNvSpPr/>
            <p:nvPr/>
          </p:nvSpPr>
          <p:spPr>
            <a:xfrm>
              <a:off x="285728" y="1539333"/>
              <a:ext cx="6239616"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Exercício(s)</a:t>
              </a:r>
              <a:endParaRPr lang="pt-BR" dirty="0"/>
            </a:p>
          </p:txBody>
        </p:sp>
        <p:pic>
          <p:nvPicPr>
            <p:cNvPr id="40" name="Picture 6" descr="Examination And Approval Management Svg - Approval Management Icon Png ,  Transparent Cartoon - Jing.fm"/>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8824" y="1518382"/>
              <a:ext cx="713911" cy="554298"/>
            </a:xfrm>
            <a:prstGeom prst="rect">
              <a:avLst/>
            </a:prstGeom>
            <a:noFill/>
            <a:extLst>
              <a:ext uri="{909E8E84-426E-40DD-AFC4-6F175D3DCCD1}">
                <a14:hiddenFill xmlns:a14="http://schemas.microsoft.com/office/drawing/2010/main">
                  <a:solidFill>
                    <a:srgbClr val="FFFFFF"/>
                  </a:solidFill>
                </a14:hiddenFill>
              </a:ext>
            </a:extLst>
          </p:spPr>
        </p:pic>
      </p:grpSp>
      <p:sp>
        <p:nvSpPr>
          <p:cNvPr id="22" name="Cruz 21"/>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 name="Cruz 22"/>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5" name="Retângulo 24"/>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26" name="Retângulo 25"/>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7" name="Retângulo de cantos arredondados 26"/>
          <p:cNvSpPr/>
          <p:nvPr/>
        </p:nvSpPr>
        <p:spPr>
          <a:xfrm>
            <a:off x="285727" y="2018634"/>
            <a:ext cx="6023591" cy="5022598"/>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r>
              <a:rPr lang="pt-BR" sz="1200" dirty="0"/>
              <a:t>Leia o trecho a seguir:</a:t>
            </a:r>
          </a:p>
          <a:p>
            <a:r>
              <a:rPr lang="pt-BR" sz="1200" dirty="0"/>
              <a:t>“Muitas vezes se confunde as funções de empreendedor e administrador, apesar dos dois serem peças fundamentais na engrenagem dos negócios, é preciso diferenciar suas funções e suas características. Muitas vezes, o administrador pode ser um empreendedor e o contrário também pode ocorrer.”</a:t>
            </a:r>
          </a:p>
          <a:p>
            <a:r>
              <a:rPr lang="pt-BR" sz="1200" dirty="0"/>
              <a:t>Fonte: Portal Educação. Empreendedor X Administrador. Disponível em: &lt;</a:t>
            </a:r>
            <a:r>
              <a:rPr lang="pt-BR" sz="1200" u="sng" dirty="0">
                <a:hlinkClick r:id="rId5"/>
              </a:rPr>
              <a:t>https://www.portaleducacao.com.br/conteudo/artigos/administracao/empreendedor-x-administrador/50939</a:t>
            </a:r>
            <a:r>
              <a:rPr lang="pt-BR" sz="1200" dirty="0"/>
              <a:t>&gt;. Acesso em: 08 jul. 2019.</a:t>
            </a:r>
          </a:p>
          <a:p>
            <a:r>
              <a:rPr lang="pt-BR" sz="1200" dirty="0"/>
              <a:t>Considerando essas informações e o conteúdo estudado sobre diferenças entre empreendedor e administrador, pode-se afirmar que as duas funções são importantes para a empresa, porque:</a:t>
            </a:r>
          </a:p>
          <a:p>
            <a:endParaRPr lang="pt-BR" sz="1200" dirty="0" smtClean="0"/>
          </a:p>
          <a:p>
            <a:r>
              <a:rPr lang="pt-BR" sz="1200" dirty="0"/>
              <a:t/>
            </a:r>
            <a:br>
              <a:rPr lang="pt-BR" sz="1200" dirty="0"/>
            </a:br>
            <a:endParaRPr lang="pt-BR" sz="1200" dirty="0"/>
          </a:p>
        </p:txBody>
      </p:sp>
      <p:grpSp>
        <p:nvGrpSpPr>
          <p:cNvPr id="28" name="Grupo 27"/>
          <p:cNvGrpSpPr/>
          <p:nvPr/>
        </p:nvGrpSpPr>
        <p:grpSpPr>
          <a:xfrm rot="5400000">
            <a:off x="2559954" y="5321775"/>
            <a:ext cx="8028624" cy="450850"/>
            <a:chOff x="348266" y="6407663"/>
            <a:chExt cx="6063113" cy="548692"/>
          </a:xfrm>
        </p:grpSpPr>
        <p:sp>
          <p:nvSpPr>
            <p:cNvPr id="29" name="Retângulo de cantos arredondados 28"/>
            <p:cNvSpPr/>
            <p:nvPr/>
          </p:nvSpPr>
          <p:spPr>
            <a:xfrm>
              <a:off x="348266" y="6407663"/>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Exercícios</a:t>
              </a:r>
              <a:endParaRPr lang="pt-BR" dirty="0"/>
            </a:p>
          </p:txBody>
        </p:sp>
        <p:pic>
          <p:nvPicPr>
            <p:cNvPr id="36" name="Imagem 35"/>
            <p:cNvPicPr>
              <a:picLocks noChangeAspect="1"/>
            </p:cNvPicPr>
            <p:nvPr/>
          </p:nvPicPr>
          <p:blipFill>
            <a:blip r:embed="rId6"/>
            <a:stretch>
              <a:fillRect/>
            </a:stretch>
          </p:blipFill>
          <p:spPr>
            <a:xfrm>
              <a:off x="420276" y="6427862"/>
              <a:ext cx="848484" cy="513707"/>
            </a:xfrm>
            <a:prstGeom prst="rect">
              <a:avLst/>
            </a:prstGeom>
          </p:spPr>
        </p:pic>
      </p:grpSp>
      <p:sp>
        <p:nvSpPr>
          <p:cNvPr id="37" name="Título 1"/>
          <p:cNvSpPr txBox="1">
            <a:spLocks/>
          </p:cNvSpPr>
          <p:nvPr/>
        </p:nvSpPr>
        <p:spPr>
          <a:xfrm>
            <a:off x="1484784" y="0"/>
            <a:ext cx="3944480"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dirty="0"/>
              <a:t>Empreendedorismo</a:t>
            </a:r>
            <a:endParaRPr lang="pt-BR" sz="3600" dirty="0"/>
          </a:p>
        </p:txBody>
      </p:sp>
      <p:grpSp>
        <p:nvGrpSpPr>
          <p:cNvPr id="38" name="Grupo 37"/>
          <p:cNvGrpSpPr/>
          <p:nvPr/>
        </p:nvGrpSpPr>
        <p:grpSpPr>
          <a:xfrm>
            <a:off x="303101" y="1051243"/>
            <a:ext cx="2909875" cy="380115"/>
            <a:chOff x="345069" y="7031145"/>
            <a:chExt cx="3011924" cy="560962"/>
          </a:xfrm>
        </p:grpSpPr>
        <p:sp>
          <p:nvSpPr>
            <p:cNvPr id="39" name="Retângulo de cantos arredondados 38"/>
            <p:cNvSpPr/>
            <p:nvPr/>
          </p:nvSpPr>
          <p:spPr>
            <a:xfrm>
              <a:off x="345069" y="7043415"/>
              <a:ext cx="3011924"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41" name="Retângulo de cantos arredondados 40"/>
            <p:cNvSpPr/>
            <p:nvPr/>
          </p:nvSpPr>
          <p:spPr>
            <a:xfrm>
              <a:off x="958088" y="7031145"/>
              <a:ext cx="2326896" cy="5486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pt-BR" dirty="0" smtClean="0"/>
                <a:t>Definição</a:t>
              </a:r>
              <a:endParaRPr lang="pt-BR" dirty="0"/>
            </a:p>
          </p:txBody>
        </p:sp>
        <p:pic>
          <p:nvPicPr>
            <p:cNvPr id="42" name="Imagem 41"/>
            <p:cNvPicPr>
              <a:picLocks noChangeAspect="1"/>
            </p:cNvPicPr>
            <p:nvPr/>
          </p:nvPicPr>
          <p:blipFill>
            <a:blip r:embed="rId7"/>
            <a:stretch>
              <a:fillRect/>
            </a:stretch>
          </p:blipFill>
          <p:spPr>
            <a:xfrm>
              <a:off x="403795" y="7051410"/>
              <a:ext cx="512026" cy="528427"/>
            </a:xfrm>
            <a:prstGeom prst="rect">
              <a:avLst/>
            </a:prstGeom>
          </p:spPr>
        </p:pic>
      </p:grpSp>
      <p:pic>
        <p:nvPicPr>
          <p:cNvPr id="3" name="Imagem 2"/>
          <p:cNvPicPr>
            <a:picLocks noChangeAspect="1"/>
          </p:cNvPicPr>
          <p:nvPr/>
        </p:nvPicPr>
        <p:blipFill>
          <a:blip r:embed="rId8"/>
          <a:stretch>
            <a:fillRect/>
          </a:stretch>
        </p:blipFill>
        <p:spPr>
          <a:xfrm>
            <a:off x="651479" y="4376936"/>
            <a:ext cx="5289216" cy="2474134"/>
          </a:xfrm>
          <a:prstGeom prst="rect">
            <a:avLst/>
          </a:prstGeom>
        </p:spPr>
      </p:pic>
      <p:pic>
        <p:nvPicPr>
          <p:cNvPr id="2" name="Imagem 1"/>
          <p:cNvPicPr>
            <a:picLocks noChangeAspect="1"/>
          </p:cNvPicPr>
          <p:nvPr/>
        </p:nvPicPr>
        <p:blipFill>
          <a:blip r:embed="rId9"/>
          <a:stretch>
            <a:fillRect/>
          </a:stretch>
        </p:blipFill>
        <p:spPr>
          <a:xfrm>
            <a:off x="553569" y="7673825"/>
            <a:ext cx="5485035" cy="770957"/>
          </a:xfrm>
          <a:prstGeom prst="rect">
            <a:avLst/>
          </a:prstGeom>
        </p:spPr>
      </p:pic>
    </p:spTree>
    <p:extLst>
      <p:ext uri="{BB962C8B-B14F-4D97-AF65-F5344CB8AC3E}">
        <p14:creationId xmlns:p14="http://schemas.microsoft.com/office/powerpoint/2010/main" val="232357135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3"/>
          <a:srcRect/>
          <a:stretch>
            <a:fillRect/>
          </a:stretch>
        </p:blipFill>
        <p:spPr bwMode="auto">
          <a:xfrm>
            <a:off x="6100217" y="177494"/>
            <a:ext cx="660016" cy="918283"/>
          </a:xfrm>
          <a:prstGeom prst="rect">
            <a:avLst/>
          </a:prstGeom>
          <a:noFill/>
        </p:spPr>
      </p:pic>
      <p:sp>
        <p:nvSpPr>
          <p:cNvPr id="24" name="Retângulo de cantos arredondados 23"/>
          <p:cNvSpPr/>
          <p:nvPr/>
        </p:nvSpPr>
        <p:spPr>
          <a:xfrm>
            <a:off x="285728" y="7185248"/>
            <a:ext cx="6023590" cy="2370569"/>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r>
              <a:rPr lang="pt-BR" sz="1400" dirty="0" smtClean="0"/>
              <a:t>Resposta:</a:t>
            </a:r>
          </a:p>
          <a:p>
            <a:endParaRPr lang="pt-BR" sz="1400" dirty="0"/>
          </a:p>
          <a:p>
            <a:r>
              <a:rPr lang="pt-BR" sz="1400" dirty="0" smtClean="0"/>
              <a:t> </a:t>
            </a:r>
          </a:p>
          <a:p>
            <a:endParaRPr lang="pt-BR" sz="1400" dirty="0"/>
          </a:p>
          <a:p>
            <a:endParaRPr lang="pt-BR" sz="1400" dirty="0"/>
          </a:p>
          <a:p>
            <a:endParaRPr lang="pt-BR" sz="1400" dirty="0" smtClean="0"/>
          </a:p>
          <a:p>
            <a:endParaRPr lang="pt-BR" sz="1400" dirty="0"/>
          </a:p>
        </p:txBody>
      </p:sp>
      <p:grpSp>
        <p:nvGrpSpPr>
          <p:cNvPr id="33" name="Grupo 32"/>
          <p:cNvGrpSpPr/>
          <p:nvPr/>
        </p:nvGrpSpPr>
        <p:grpSpPr>
          <a:xfrm>
            <a:off x="285728" y="1440677"/>
            <a:ext cx="6023590" cy="569643"/>
            <a:chOff x="285728" y="1518382"/>
            <a:chExt cx="6239616" cy="569643"/>
          </a:xfrm>
        </p:grpSpPr>
        <p:sp>
          <p:nvSpPr>
            <p:cNvPr id="34" name="Retângulo de cantos arredondados 33"/>
            <p:cNvSpPr/>
            <p:nvPr/>
          </p:nvSpPr>
          <p:spPr>
            <a:xfrm>
              <a:off x="285728" y="1539333"/>
              <a:ext cx="6239616"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Exercício(s)</a:t>
              </a:r>
              <a:endParaRPr lang="pt-BR" dirty="0"/>
            </a:p>
          </p:txBody>
        </p:sp>
        <p:pic>
          <p:nvPicPr>
            <p:cNvPr id="40" name="Picture 6" descr="Examination And Approval Management Svg - Approval Management Icon Png ,  Transparent Cartoon - Jing.fm"/>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8824" y="1518382"/>
              <a:ext cx="713911" cy="554298"/>
            </a:xfrm>
            <a:prstGeom prst="rect">
              <a:avLst/>
            </a:prstGeom>
            <a:noFill/>
            <a:extLst>
              <a:ext uri="{909E8E84-426E-40DD-AFC4-6F175D3DCCD1}">
                <a14:hiddenFill xmlns:a14="http://schemas.microsoft.com/office/drawing/2010/main">
                  <a:solidFill>
                    <a:srgbClr val="FFFFFF"/>
                  </a:solidFill>
                </a14:hiddenFill>
              </a:ext>
            </a:extLst>
          </p:spPr>
        </p:pic>
      </p:grpSp>
      <p:sp>
        <p:nvSpPr>
          <p:cNvPr id="22" name="Cruz 21"/>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 name="Cruz 22"/>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5" name="Retângulo 24"/>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26" name="Retângulo 25"/>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7" name="Retângulo de cantos arredondados 26"/>
          <p:cNvSpPr/>
          <p:nvPr/>
        </p:nvSpPr>
        <p:spPr>
          <a:xfrm>
            <a:off x="285727" y="2018634"/>
            <a:ext cx="6023591" cy="5022598"/>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r>
              <a:rPr lang="pt-BR" sz="1200" dirty="0"/>
              <a:t>Leia o trecho a seguir:</a:t>
            </a:r>
          </a:p>
          <a:p>
            <a:r>
              <a:rPr lang="pt-BR" sz="1200" dirty="0"/>
              <a:t>“Após ignorar os conselhos do seu patrão e de largar o seu trabalho em Nova Iorque para criar seu site de venda de livros, Jeff Bezos atravessou os Estados Unidos de carro até Seattle, atraído pela fama da cidade com mais programadores de software do país. Após o lançamento do Amazon.com, em 1994, a empresa precisou de seis anos para registrar seu primeiro lucro trimestral. Liderar uma empresa com sucesso e com um elevado crescimento pode ser frenético. Um dos maiores problemas, segundo ele, é ter tempo para ser proativo em vez de reativo.”</a:t>
            </a:r>
          </a:p>
          <a:p>
            <a:r>
              <a:rPr lang="pt-BR" sz="1200" dirty="0"/>
              <a:t>Fonte: O Globo. Os 12 empreendedores dos novos tempos. 2015. Disponível em: &lt;</a:t>
            </a:r>
            <a:r>
              <a:rPr lang="pt-BR" sz="1200" u="sng" dirty="0">
                <a:hlinkClick r:id="rId5"/>
              </a:rPr>
              <a:t>https://extra.globo.com/emprego/os-12-maiores-empreendedores-dos-novos-tempos-6144392.html</a:t>
            </a:r>
            <a:r>
              <a:rPr lang="pt-BR" sz="1200" dirty="0"/>
              <a:t>&gt;. Acesso em: 8 jul. 2019.</a:t>
            </a:r>
          </a:p>
          <a:p>
            <a:r>
              <a:rPr lang="pt-BR" sz="1200" dirty="0"/>
              <a:t>Considerando essas informações e o conteúdo estudado sobre o perfil do empreendedor, pode se afirmar que suas características são diferentes de um perfil não empreendedor, porque:</a:t>
            </a:r>
          </a:p>
          <a:p>
            <a:endParaRPr lang="pt-BR" sz="1200" dirty="0" smtClean="0"/>
          </a:p>
          <a:p>
            <a:r>
              <a:rPr lang="pt-BR" sz="1200" dirty="0"/>
              <a:t/>
            </a:r>
            <a:br>
              <a:rPr lang="pt-BR" sz="1200" dirty="0"/>
            </a:br>
            <a:endParaRPr lang="pt-BR" sz="1200" dirty="0"/>
          </a:p>
        </p:txBody>
      </p:sp>
      <p:grpSp>
        <p:nvGrpSpPr>
          <p:cNvPr id="28" name="Grupo 27"/>
          <p:cNvGrpSpPr/>
          <p:nvPr/>
        </p:nvGrpSpPr>
        <p:grpSpPr>
          <a:xfrm rot="5400000">
            <a:off x="2559954" y="5321775"/>
            <a:ext cx="8028624" cy="450850"/>
            <a:chOff x="348266" y="6407663"/>
            <a:chExt cx="6063113" cy="548692"/>
          </a:xfrm>
        </p:grpSpPr>
        <p:sp>
          <p:nvSpPr>
            <p:cNvPr id="29" name="Retângulo de cantos arredondados 28"/>
            <p:cNvSpPr/>
            <p:nvPr/>
          </p:nvSpPr>
          <p:spPr>
            <a:xfrm>
              <a:off x="348266" y="6407663"/>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Exercícios</a:t>
              </a:r>
              <a:endParaRPr lang="pt-BR" dirty="0"/>
            </a:p>
          </p:txBody>
        </p:sp>
        <p:pic>
          <p:nvPicPr>
            <p:cNvPr id="36" name="Imagem 35"/>
            <p:cNvPicPr>
              <a:picLocks noChangeAspect="1"/>
            </p:cNvPicPr>
            <p:nvPr/>
          </p:nvPicPr>
          <p:blipFill>
            <a:blip r:embed="rId6"/>
            <a:stretch>
              <a:fillRect/>
            </a:stretch>
          </p:blipFill>
          <p:spPr>
            <a:xfrm>
              <a:off x="420276" y="6427862"/>
              <a:ext cx="848484" cy="513707"/>
            </a:xfrm>
            <a:prstGeom prst="rect">
              <a:avLst/>
            </a:prstGeom>
          </p:spPr>
        </p:pic>
      </p:grpSp>
      <p:sp>
        <p:nvSpPr>
          <p:cNvPr id="37" name="Título 1"/>
          <p:cNvSpPr txBox="1">
            <a:spLocks/>
          </p:cNvSpPr>
          <p:nvPr/>
        </p:nvSpPr>
        <p:spPr>
          <a:xfrm>
            <a:off x="1484784" y="0"/>
            <a:ext cx="3944480"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dirty="0"/>
              <a:t>Empreendedorismo</a:t>
            </a:r>
            <a:endParaRPr lang="pt-BR" sz="3600" dirty="0"/>
          </a:p>
        </p:txBody>
      </p:sp>
      <p:grpSp>
        <p:nvGrpSpPr>
          <p:cNvPr id="38" name="Grupo 37"/>
          <p:cNvGrpSpPr/>
          <p:nvPr/>
        </p:nvGrpSpPr>
        <p:grpSpPr>
          <a:xfrm>
            <a:off x="303101" y="1051243"/>
            <a:ext cx="2909875" cy="380115"/>
            <a:chOff x="345069" y="7031145"/>
            <a:chExt cx="3011924" cy="560962"/>
          </a:xfrm>
        </p:grpSpPr>
        <p:sp>
          <p:nvSpPr>
            <p:cNvPr id="39" name="Retângulo de cantos arredondados 38"/>
            <p:cNvSpPr/>
            <p:nvPr/>
          </p:nvSpPr>
          <p:spPr>
            <a:xfrm>
              <a:off x="345069" y="7043415"/>
              <a:ext cx="3011924"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41" name="Retângulo de cantos arredondados 40"/>
            <p:cNvSpPr/>
            <p:nvPr/>
          </p:nvSpPr>
          <p:spPr>
            <a:xfrm>
              <a:off x="958088" y="7031145"/>
              <a:ext cx="2326896" cy="5486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pt-BR" dirty="0" smtClean="0"/>
                <a:t>Definição</a:t>
              </a:r>
              <a:endParaRPr lang="pt-BR" dirty="0"/>
            </a:p>
          </p:txBody>
        </p:sp>
        <p:pic>
          <p:nvPicPr>
            <p:cNvPr id="42" name="Imagem 41"/>
            <p:cNvPicPr>
              <a:picLocks noChangeAspect="1"/>
            </p:cNvPicPr>
            <p:nvPr/>
          </p:nvPicPr>
          <p:blipFill>
            <a:blip r:embed="rId7"/>
            <a:stretch>
              <a:fillRect/>
            </a:stretch>
          </p:blipFill>
          <p:spPr>
            <a:xfrm>
              <a:off x="403795" y="7051410"/>
              <a:ext cx="512026" cy="528427"/>
            </a:xfrm>
            <a:prstGeom prst="rect">
              <a:avLst/>
            </a:prstGeom>
          </p:spPr>
        </p:pic>
      </p:grpSp>
      <p:pic>
        <p:nvPicPr>
          <p:cNvPr id="2" name="Imagem 1"/>
          <p:cNvPicPr>
            <a:picLocks noChangeAspect="1"/>
          </p:cNvPicPr>
          <p:nvPr/>
        </p:nvPicPr>
        <p:blipFill>
          <a:blip r:embed="rId8"/>
          <a:stretch>
            <a:fillRect/>
          </a:stretch>
        </p:blipFill>
        <p:spPr>
          <a:xfrm>
            <a:off x="626342" y="4880993"/>
            <a:ext cx="5342359" cy="1944216"/>
          </a:xfrm>
          <a:prstGeom prst="rect">
            <a:avLst/>
          </a:prstGeom>
        </p:spPr>
      </p:pic>
      <p:pic>
        <p:nvPicPr>
          <p:cNvPr id="3" name="Imagem 2"/>
          <p:cNvPicPr>
            <a:picLocks noChangeAspect="1"/>
          </p:cNvPicPr>
          <p:nvPr/>
        </p:nvPicPr>
        <p:blipFill>
          <a:blip r:embed="rId9"/>
          <a:stretch>
            <a:fillRect/>
          </a:stretch>
        </p:blipFill>
        <p:spPr>
          <a:xfrm>
            <a:off x="480703" y="7726324"/>
            <a:ext cx="5750975" cy="579176"/>
          </a:xfrm>
          <a:prstGeom prst="rect">
            <a:avLst/>
          </a:prstGeom>
        </p:spPr>
      </p:pic>
    </p:spTree>
    <p:extLst>
      <p:ext uri="{BB962C8B-B14F-4D97-AF65-F5344CB8AC3E}">
        <p14:creationId xmlns:p14="http://schemas.microsoft.com/office/powerpoint/2010/main" val="202868614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3"/>
          <a:srcRect/>
          <a:stretch>
            <a:fillRect/>
          </a:stretch>
        </p:blipFill>
        <p:spPr bwMode="auto">
          <a:xfrm>
            <a:off x="6100217" y="177494"/>
            <a:ext cx="660016" cy="918283"/>
          </a:xfrm>
          <a:prstGeom prst="rect">
            <a:avLst/>
          </a:prstGeom>
          <a:noFill/>
        </p:spPr>
      </p:pic>
      <p:sp>
        <p:nvSpPr>
          <p:cNvPr id="24" name="Retângulo de cantos arredondados 23"/>
          <p:cNvSpPr/>
          <p:nvPr/>
        </p:nvSpPr>
        <p:spPr>
          <a:xfrm>
            <a:off x="285728" y="7185248"/>
            <a:ext cx="6023590" cy="2370569"/>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r>
              <a:rPr lang="pt-BR" sz="1400" dirty="0" smtClean="0"/>
              <a:t>Resposta:</a:t>
            </a:r>
          </a:p>
          <a:p>
            <a:endParaRPr lang="pt-BR" sz="1400" dirty="0"/>
          </a:p>
          <a:p>
            <a:r>
              <a:rPr lang="pt-BR" sz="1400" dirty="0" smtClean="0"/>
              <a:t> </a:t>
            </a:r>
          </a:p>
          <a:p>
            <a:endParaRPr lang="pt-BR" sz="1400" dirty="0"/>
          </a:p>
          <a:p>
            <a:endParaRPr lang="pt-BR" sz="1400" dirty="0"/>
          </a:p>
          <a:p>
            <a:endParaRPr lang="pt-BR" sz="1400" dirty="0" smtClean="0"/>
          </a:p>
          <a:p>
            <a:endParaRPr lang="pt-BR" sz="1400" dirty="0"/>
          </a:p>
        </p:txBody>
      </p:sp>
      <p:grpSp>
        <p:nvGrpSpPr>
          <p:cNvPr id="33" name="Grupo 32"/>
          <p:cNvGrpSpPr/>
          <p:nvPr/>
        </p:nvGrpSpPr>
        <p:grpSpPr>
          <a:xfrm>
            <a:off x="285728" y="1440677"/>
            <a:ext cx="6023590" cy="569643"/>
            <a:chOff x="285728" y="1518382"/>
            <a:chExt cx="6239616" cy="569643"/>
          </a:xfrm>
        </p:grpSpPr>
        <p:sp>
          <p:nvSpPr>
            <p:cNvPr id="34" name="Retângulo de cantos arredondados 33"/>
            <p:cNvSpPr/>
            <p:nvPr/>
          </p:nvSpPr>
          <p:spPr>
            <a:xfrm>
              <a:off x="285728" y="1539333"/>
              <a:ext cx="6239616"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Exercício(s)</a:t>
              </a:r>
              <a:endParaRPr lang="pt-BR" dirty="0"/>
            </a:p>
          </p:txBody>
        </p:sp>
        <p:pic>
          <p:nvPicPr>
            <p:cNvPr id="40" name="Picture 6" descr="Examination And Approval Management Svg - Approval Management Icon Png ,  Transparent Cartoon - Jing.fm"/>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8824" y="1518382"/>
              <a:ext cx="713911" cy="554298"/>
            </a:xfrm>
            <a:prstGeom prst="rect">
              <a:avLst/>
            </a:prstGeom>
            <a:noFill/>
            <a:extLst>
              <a:ext uri="{909E8E84-426E-40DD-AFC4-6F175D3DCCD1}">
                <a14:hiddenFill xmlns:a14="http://schemas.microsoft.com/office/drawing/2010/main">
                  <a:solidFill>
                    <a:srgbClr val="FFFFFF"/>
                  </a:solidFill>
                </a14:hiddenFill>
              </a:ext>
            </a:extLst>
          </p:spPr>
        </p:pic>
      </p:grpSp>
      <p:sp>
        <p:nvSpPr>
          <p:cNvPr id="22" name="Cruz 21"/>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 name="Cruz 22"/>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5" name="Retângulo 24"/>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26" name="Retângulo 25"/>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7" name="Retângulo de cantos arredondados 26"/>
          <p:cNvSpPr/>
          <p:nvPr/>
        </p:nvSpPr>
        <p:spPr>
          <a:xfrm>
            <a:off x="285727" y="2018634"/>
            <a:ext cx="6023591" cy="5022598"/>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r>
              <a:rPr lang="pt-BR" sz="1200" dirty="0"/>
              <a:t>Leia o trecho a seguir:</a:t>
            </a:r>
          </a:p>
          <a:p>
            <a:r>
              <a:rPr lang="pt-BR" sz="1200" dirty="0"/>
              <a:t>A revolução tecnológica é uma ferramenta que vem acrescentar ao processo de inovação muitas mudanças. Empresas que desejam aumentar sua participação de mercado, concorrer com produtos e serviços de qualidade e promover satisfação no cliente, estão revendo seus processos internos e analisado como responder as necessidades de mercado de forma rápida e eficiente. Assim, tem como parceria a inovação para desenvolverem novos produtos e serviços e, consequentemente, terem a oportunidade de se diferenciarem de seus concorrentes. Para isso, procuram estimular, de forma proativa, o ambiente empreendedor dentro da organização.</a:t>
            </a:r>
          </a:p>
          <a:p>
            <a:r>
              <a:rPr lang="pt-BR" sz="1200" dirty="0"/>
              <a:t>Considerando essas informações e o conteúdo estudado sobre empreendedorismo, pode-se afirmar que as empresas tradicionais e empreendedoras são diferentes porque:</a:t>
            </a:r>
          </a:p>
          <a:p>
            <a:r>
              <a:rPr lang="pt-BR" sz="1200" dirty="0"/>
              <a:t/>
            </a:r>
            <a:br>
              <a:rPr lang="pt-BR" sz="1200" dirty="0"/>
            </a:br>
            <a:endParaRPr lang="pt-BR" sz="1200" dirty="0" smtClean="0"/>
          </a:p>
          <a:p>
            <a:r>
              <a:rPr lang="pt-BR" sz="1200" dirty="0"/>
              <a:t/>
            </a:r>
            <a:br>
              <a:rPr lang="pt-BR" sz="1200" dirty="0"/>
            </a:br>
            <a:endParaRPr lang="pt-BR" sz="1200" dirty="0"/>
          </a:p>
        </p:txBody>
      </p:sp>
      <p:grpSp>
        <p:nvGrpSpPr>
          <p:cNvPr id="28" name="Grupo 27"/>
          <p:cNvGrpSpPr/>
          <p:nvPr/>
        </p:nvGrpSpPr>
        <p:grpSpPr>
          <a:xfrm rot="5400000">
            <a:off x="2559954" y="5321775"/>
            <a:ext cx="8028624" cy="450850"/>
            <a:chOff x="348266" y="6407663"/>
            <a:chExt cx="6063113" cy="548692"/>
          </a:xfrm>
        </p:grpSpPr>
        <p:sp>
          <p:nvSpPr>
            <p:cNvPr id="29" name="Retângulo de cantos arredondados 28"/>
            <p:cNvSpPr/>
            <p:nvPr/>
          </p:nvSpPr>
          <p:spPr>
            <a:xfrm>
              <a:off x="348266" y="6407663"/>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Exercícios</a:t>
              </a:r>
              <a:endParaRPr lang="pt-BR" dirty="0"/>
            </a:p>
          </p:txBody>
        </p:sp>
        <p:pic>
          <p:nvPicPr>
            <p:cNvPr id="36" name="Imagem 35"/>
            <p:cNvPicPr>
              <a:picLocks noChangeAspect="1"/>
            </p:cNvPicPr>
            <p:nvPr/>
          </p:nvPicPr>
          <p:blipFill>
            <a:blip r:embed="rId5"/>
            <a:stretch>
              <a:fillRect/>
            </a:stretch>
          </p:blipFill>
          <p:spPr>
            <a:xfrm>
              <a:off x="420276" y="6427862"/>
              <a:ext cx="848484" cy="513707"/>
            </a:xfrm>
            <a:prstGeom prst="rect">
              <a:avLst/>
            </a:prstGeom>
          </p:spPr>
        </p:pic>
      </p:grpSp>
      <p:sp>
        <p:nvSpPr>
          <p:cNvPr id="37" name="Título 1"/>
          <p:cNvSpPr txBox="1">
            <a:spLocks/>
          </p:cNvSpPr>
          <p:nvPr/>
        </p:nvSpPr>
        <p:spPr>
          <a:xfrm>
            <a:off x="1484784" y="0"/>
            <a:ext cx="3944480"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dirty="0"/>
              <a:t>Empreendedorismo</a:t>
            </a:r>
            <a:endParaRPr lang="pt-BR" sz="3600" dirty="0"/>
          </a:p>
        </p:txBody>
      </p:sp>
      <p:grpSp>
        <p:nvGrpSpPr>
          <p:cNvPr id="38" name="Grupo 37"/>
          <p:cNvGrpSpPr/>
          <p:nvPr/>
        </p:nvGrpSpPr>
        <p:grpSpPr>
          <a:xfrm>
            <a:off x="303101" y="1051243"/>
            <a:ext cx="2909875" cy="380115"/>
            <a:chOff x="345069" y="7031145"/>
            <a:chExt cx="3011924" cy="560962"/>
          </a:xfrm>
        </p:grpSpPr>
        <p:sp>
          <p:nvSpPr>
            <p:cNvPr id="39" name="Retângulo de cantos arredondados 38"/>
            <p:cNvSpPr/>
            <p:nvPr/>
          </p:nvSpPr>
          <p:spPr>
            <a:xfrm>
              <a:off x="345069" y="7043415"/>
              <a:ext cx="3011924"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41" name="Retângulo de cantos arredondados 40"/>
            <p:cNvSpPr/>
            <p:nvPr/>
          </p:nvSpPr>
          <p:spPr>
            <a:xfrm>
              <a:off x="958088" y="7031145"/>
              <a:ext cx="2326896" cy="5486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pt-BR" dirty="0" smtClean="0"/>
                <a:t>Definição</a:t>
              </a:r>
              <a:endParaRPr lang="pt-BR" dirty="0"/>
            </a:p>
          </p:txBody>
        </p:sp>
        <p:pic>
          <p:nvPicPr>
            <p:cNvPr id="42" name="Imagem 41"/>
            <p:cNvPicPr>
              <a:picLocks noChangeAspect="1"/>
            </p:cNvPicPr>
            <p:nvPr/>
          </p:nvPicPr>
          <p:blipFill>
            <a:blip r:embed="rId6"/>
            <a:stretch>
              <a:fillRect/>
            </a:stretch>
          </p:blipFill>
          <p:spPr>
            <a:xfrm>
              <a:off x="403795" y="7051410"/>
              <a:ext cx="512026" cy="528427"/>
            </a:xfrm>
            <a:prstGeom prst="rect">
              <a:avLst/>
            </a:prstGeom>
          </p:spPr>
        </p:pic>
      </p:grpSp>
      <p:pic>
        <p:nvPicPr>
          <p:cNvPr id="3" name="Imagem 2"/>
          <p:cNvPicPr>
            <a:picLocks noChangeAspect="1"/>
          </p:cNvPicPr>
          <p:nvPr/>
        </p:nvPicPr>
        <p:blipFill>
          <a:blip r:embed="rId7"/>
          <a:stretch>
            <a:fillRect/>
          </a:stretch>
        </p:blipFill>
        <p:spPr>
          <a:xfrm>
            <a:off x="784411" y="4529933"/>
            <a:ext cx="5034460" cy="2431076"/>
          </a:xfrm>
          <a:prstGeom prst="rect">
            <a:avLst/>
          </a:prstGeom>
        </p:spPr>
      </p:pic>
      <p:pic>
        <p:nvPicPr>
          <p:cNvPr id="2" name="Imagem 1"/>
          <p:cNvPicPr>
            <a:picLocks noChangeAspect="1"/>
          </p:cNvPicPr>
          <p:nvPr/>
        </p:nvPicPr>
        <p:blipFill>
          <a:blip r:embed="rId8"/>
          <a:stretch>
            <a:fillRect/>
          </a:stretch>
        </p:blipFill>
        <p:spPr>
          <a:xfrm>
            <a:off x="492370" y="7732229"/>
            <a:ext cx="5247109" cy="654149"/>
          </a:xfrm>
          <a:prstGeom prst="rect">
            <a:avLst/>
          </a:prstGeom>
        </p:spPr>
      </p:pic>
    </p:spTree>
    <p:extLst>
      <p:ext uri="{BB962C8B-B14F-4D97-AF65-F5344CB8AC3E}">
        <p14:creationId xmlns:p14="http://schemas.microsoft.com/office/powerpoint/2010/main" val="368733723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Título 1"/>
          <p:cNvSpPr txBox="1">
            <a:spLocks/>
          </p:cNvSpPr>
          <p:nvPr/>
        </p:nvSpPr>
        <p:spPr>
          <a:xfrm>
            <a:off x="428604" y="1023910"/>
            <a:ext cx="6286544" cy="8358246"/>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pt-BR" sz="7200" b="1" i="0" u="none" strike="noStrike" kern="1200" cap="none" spc="0" normalizeH="0" baseline="0" noProof="0" dirty="0" smtClean="0">
                <a:ln>
                  <a:noFill/>
                </a:ln>
                <a:solidFill>
                  <a:schemeClr val="tx1"/>
                </a:solidFill>
                <a:effectLst/>
                <a:uLnTx/>
                <a:uFillTx/>
                <a:latin typeface="+mj-lt"/>
                <a:ea typeface="+mj-ea"/>
                <a:cs typeface="+mj-cs"/>
              </a:rPr>
              <a:t>Fim</a:t>
            </a:r>
            <a:endParaRPr kumimoji="0" lang="pt-BR" sz="7200" b="1" i="0" u="none" strike="noStrike" kern="1200" cap="none" spc="0" normalizeH="0" baseline="0" noProof="0" dirty="0">
              <a:ln>
                <a:noFill/>
              </a:ln>
              <a:solidFill>
                <a:schemeClr val="tx1"/>
              </a:solidFill>
              <a:effectLst/>
              <a:uLnTx/>
              <a:uFillTx/>
              <a:latin typeface="+mj-lt"/>
              <a:ea typeface="+mj-ea"/>
              <a:cs typeface="+mj-cs"/>
            </a:endParaRPr>
          </a:p>
        </p:txBody>
      </p:sp>
      <p:pic>
        <p:nvPicPr>
          <p:cNvPr id="21" name="Picture 2" descr="Resultado de imagem para java"/>
          <p:cNvPicPr>
            <a:picLocks noChangeAspect="1" noChangeArrowheads="1"/>
          </p:cNvPicPr>
          <p:nvPr/>
        </p:nvPicPr>
        <p:blipFill>
          <a:blip r:embed="rId2"/>
          <a:srcRect/>
          <a:stretch>
            <a:fillRect/>
          </a:stretch>
        </p:blipFill>
        <p:spPr bwMode="auto">
          <a:xfrm>
            <a:off x="4725144" y="6321152"/>
            <a:ext cx="1643074" cy="2286016"/>
          </a:xfrm>
          <a:prstGeom prst="rect">
            <a:avLst/>
          </a:prstGeom>
          <a:noFill/>
        </p:spPr>
      </p:pic>
      <p:pic>
        <p:nvPicPr>
          <p:cNvPr id="1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53" y="72430"/>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 name="Picture 2" descr="Resultado de imagem para java"/>
          <p:cNvPicPr>
            <a:picLocks noChangeAspect="1" noChangeArrowheads="1"/>
          </p:cNvPicPr>
          <p:nvPr/>
        </p:nvPicPr>
        <p:blipFill>
          <a:blip r:embed="rId2"/>
          <a:srcRect/>
          <a:stretch>
            <a:fillRect/>
          </a:stretch>
        </p:blipFill>
        <p:spPr bwMode="auto">
          <a:xfrm>
            <a:off x="6100217" y="177494"/>
            <a:ext cx="660016" cy="918283"/>
          </a:xfrm>
          <a:prstGeom prst="rect">
            <a:avLst/>
          </a:prstGeom>
          <a:noFill/>
        </p:spPr>
      </p:pic>
      <p:sp>
        <p:nvSpPr>
          <p:cNvPr id="12" name="Cruz 11"/>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Cruz 1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 name="Retângulo 1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20" name="Retângulo 1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2" name="Cruz 21"/>
          <p:cNvSpPr/>
          <p:nvPr/>
        </p:nvSpPr>
        <p:spPr>
          <a:xfrm>
            <a:off x="4378214" y="6681192"/>
            <a:ext cx="504626" cy="504056"/>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 name="Cruz 22"/>
          <p:cNvSpPr/>
          <p:nvPr/>
        </p:nvSpPr>
        <p:spPr>
          <a:xfrm>
            <a:off x="3794740" y="6681192"/>
            <a:ext cx="504626" cy="504056"/>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4" name="Retângulo 23"/>
          <p:cNvSpPr/>
          <p:nvPr/>
        </p:nvSpPr>
        <p:spPr>
          <a:xfrm>
            <a:off x="3283136" y="6321152"/>
            <a:ext cx="708661" cy="1169551"/>
          </a:xfrm>
          <a:prstGeom prst="rect">
            <a:avLst/>
          </a:prstGeom>
        </p:spPr>
        <p:txBody>
          <a:bodyPr wrap="square">
            <a:spAutoFit/>
          </a:bodyPr>
          <a:lstStyle/>
          <a:p>
            <a:r>
              <a:rPr lang="pt-BR" sz="7000" b="1" dirty="0" smtClean="0"/>
              <a:t>&lt;</a:t>
            </a:r>
            <a:r>
              <a:rPr lang="pt-BR" sz="6000" b="1" dirty="0" smtClean="0"/>
              <a:t>       </a:t>
            </a:r>
            <a:endParaRPr lang="pt-BR" sz="6000" dirty="0"/>
          </a:p>
        </p:txBody>
      </p:sp>
      <p:sp>
        <p:nvSpPr>
          <p:cNvPr id="25" name="Retângulo 24"/>
          <p:cNvSpPr/>
          <p:nvPr/>
        </p:nvSpPr>
        <p:spPr>
          <a:xfrm>
            <a:off x="4789317" y="6321152"/>
            <a:ext cx="700228" cy="1169551"/>
          </a:xfrm>
          <a:prstGeom prst="rect">
            <a:avLst/>
          </a:prstGeom>
        </p:spPr>
        <p:txBody>
          <a:bodyPr wrap="square">
            <a:spAutoFit/>
          </a:bodyPr>
          <a:lstStyle/>
          <a:p>
            <a:r>
              <a:rPr lang="pt-BR" sz="7000" b="1" dirty="0" smtClean="0"/>
              <a:t>&gt;</a:t>
            </a:r>
            <a:r>
              <a:rPr lang="pt-BR" sz="6000" b="1" dirty="0" smtClean="0"/>
              <a:t>       </a:t>
            </a:r>
            <a:endParaRPr lang="pt-BR" sz="6000" dirty="0"/>
          </a:p>
        </p:txBody>
      </p:sp>
      <p:sp>
        <p:nvSpPr>
          <p:cNvPr id="16" name="Título 1"/>
          <p:cNvSpPr txBox="1">
            <a:spLocks/>
          </p:cNvSpPr>
          <p:nvPr/>
        </p:nvSpPr>
        <p:spPr>
          <a:xfrm>
            <a:off x="1484784" y="0"/>
            <a:ext cx="3944480"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600" dirty="0" smtClean="0"/>
              <a:t>Programação Orientada a Objetos</a:t>
            </a:r>
            <a:endParaRPr lang="pt-BR" sz="3600" dirty="0"/>
          </a:p>
        </p:txBody>
      </p:sp>
      <p:pic>
        <p:nvPicPr>
          <p:cNvPr id="26" name="Picture 2" descr="GitHub lança aplicativo oficial para Android e permite acesso antecipado -  TudoCelular.com"/>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8991" t="5073" r="28638" b="3599"/>
          <a:stretch/>
        </p:blipFill>
        <p:spPr bwMode="auto">
          <a:xfrm>
            <a:off x="4065637" y="1197556"/>
            <a:ext cx="306017" cy="289911"/>
          </a:xfrm>
          <a:prstGeom prst="rect">
            <a:avLst/>
          </a:prstGeom>
          <a:noFill/>
          <a:extLst>
            <a:ext uri="{909E8E84-426E-40DD-AFC4-6F175D3DCCD1}">
              <a14:hiddenFill xmlns:a14="http://schemas.microsoft.com/office/drawing/2010/main">
                <a:solidFill>
                  <a:srgbClr val="FFFFFF"/>
                </a:solidFill>
              </a14:hiddenFill>
            </a:ext>
          </a:extLst>
        </p:spPr>
      </p:pic>
      <p:sp>
        <p:nvSpPr>
          <p:cNvPr id="27" name="Retângulo 26"/>
          <p:cNvSpPr/>
          <p:nvPr/>
        </p:nvSpPr>
        <p:spPr>
          <a:xfrm>
            <a:off x="4299366" y="1111420"/>
            <a:ext cx="1720368" cy="492443"/>
          </a:xfrm>
          <a:prstGeom prst="rect">
            <a:avLst/>
          </a:prstGeom>
        </p:spPr>
        <p:txBody>
          <a:bodyPr wrap="square">
            <a:spAutoFit/>
          </a:bodyPr>
          <a:lstStyle/>
          <a:p>
            <a:r>
              <a:rPr lang="pt-BR" sz="1300" dirty="0" smtClean="0"/>
              <a:t>Baixe este projeto em Java no Github.</a:t>
            </a:r>
            <a:endParaRPr lang="pt-BR" sz="1300" dirty="0"/>
          </a:p>
        </p:txBody>
      </p:sp>
      <p:sp>
        <p:nvSpPr>
          <p:cNvPr id="28" name="Retângulo 27"/>
          <p:cNvSpPr/>
          <p:nvPr/>
        </p:nvSpPr>
        <p:spPr>
          <a:xfrm>
            <a:off x="5336143" y="2201759"/>
            <a:ext cx="1128462" cy="2646878"/>
          </a:xfrm>
          <a:prstGeom prst="rect">
            <a:avLst/>
          </a:prstGeom>
        </p:spPr>
        <p:txBody>
          <a:bodyPr wrap="square">
            <a:spAutoFit/>
          </a:bodyPr>
          <a:lstStyle/>
          <a:p>
            <a:r>
              <a:rPr lang="pt-BR" sz="16600" b="1" dirty="0" smtClean="0"/>
              <a:t>1</a:t>
            </a:r>
            <a:endParaRPr lang="pt-BR" sz="9600" dirty="0"/>
          </a:p>
        </p:txBody>
      </p:sp>
      <p:sp>
        <p:nvSpPr>
          <p:cNvPr id="29" name="Retângulo 28"/>
          <p:cNvSpPr/>
          <p:nvPr/>
        </p:nvSpPr>
        <p:spPr>
          <a:xfrm>
            <a:off x="5562817" y="2591473"/>
            <a:ext cx="785536" cy="369332"/>
          </a:xfrm>
          <a:prstGeom prst="rect">
            <a:avLst/>
          </a:prstGeom>
        </p:spPr>
        <p:txBody>
          <a:bodyPr wrap="none">
            <a:spAutoFit/>
          </a:bodyPr>
          <a:lstStyle/>
          <a:p>
            <a:r>
              <a:rPr lang="pt-BR" b="1" dirty="0" smtClean="0"/>
              <a:t>PARTE</a:t>
            </a:r>
            <a:endParaRPr lang="pt-BR" dirty="0"/>
          </a:p>
        </p:txBody>
      </p:sp>
      <p:pic>
        <p:nvPicPr>
          <p:cNvPr id="30" name="Picture 2" descr="Empreendedorismo como estilo de vida - Startupi"/>
          <p:cNvPicPr>
            <a:picLocks noChangeAspect="1" noChangeArrowheads="1"/>
          </p:cNvPicPr>
          <p:nvPr/>
        </p:nvPicPr>
        <p:blipFill rotWithShape="1">
          <a:blip r:embed="rId5">
            <a:extLst>
              <a:ext uri="{28A0092B-C50C-407E-A947-70E740481C1C}">
                <a14:useLocalDpi xmlns:a14="http://schemas.microsoft.com/office/drawing/2010/main" val="0"/>
              </a:ext>
            </a:extLst>
          </a:blip>
          <a:srcRect l="12201"/>
          <a:stretch/>
        </p:blipFill>
        <p:spPr bwMode="auto">
          <a:xfrm>
            <a:off x="1124744" y="1573603"/>
            <a:ext cx="4380561" cy="26484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2434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3"/>
          <a:srcRect/>
          <a:stretch>
            <a:fillRect/>
          </a:stretch>
        </p:blipFill>
        <p:spPr bwMode="auto">
          <a:xfrm>
            <a:off x="6100217" y="177494"/>
            <a:ext cx="660016" cy="918283"/>
          </a:xfrm>
          <a:prstGeom prst="rect">
            <a:avLst/>
          </a:prstGeom>
          <a:noFill/>
        </p:spPr>
      </p:pic>
      <p:graphicFrame>
        <p:nvGraphicFramePr>
          <p:cNvPr id="16" name="Diagrama 15"/>
          <p:cNvGraphicFramePr/>
          <p:nvPr>
            <p:extLst>
              <p:ext uri="{D42A27DB-BD31-4B8C-83A1-F6EECF244321}">
                <p14:modId xmlns:p14="http://schemas.microsoft.com/office/powerpoint/2010/main" val="4163980531"/>
              </p:ext>
            </p:extLst>
          </p:nvPr>
        </p:nvGraphicFramePr>
        <p:xfrm>
          <a:off x="352873" y="1041002"/>
          <a:ext cx="3076127" cy="78262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pSp>
        <p:nvGrpSpPr>
          <p:cNvPr id="24" name="Grupo 23"/>
          <p:cNvGrpSpPr/>
          <p:nvPr/>
        </p:nvGrpSpPr>
        <p:grpSpPr>
          <a:xfrm>
            <a:off x="345068" y="1804022"/>
            <a:ext cx="6063113" cy="548692"/>
            <a:chOff x="348267" y="1928692"/>
            <a:chExt cx="6063113" cy="548692"/>
          </a:xfrm>
        </p:grpSpPr>
        <p:sp>
          <p:nvSpPr>
            <p:cNvPr id="29" name="Retângulo de cantos arredondados 28"/>
            <p:cNvSpPr/>
            <p:nvPr/>
          </p:nvSpPr>
          <p:spPr>
            <a:xfrm>
              <a:off x="348267" y="1928692"/>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a:t>Para início de conversa</a:t>
              </a:r>
            </a:p>
          </p:txBody>
        </p:sp>
        <p:pic>
          <p:nvPicPr>
            <p:cNvPr id="19" name="Imagem 18"/>
            <p:cNvPicPr>
              <a:picLocks noChangeAspect="1"/>
            </p:cNvPicPr>
            <p:nvPr/>
          </p:nvPicPr>
          <p:blipFill>
            <a:blip r:embed="rId9"/>
            <a:stretch>
              <a:fillRect/>
            </a:stretch>
          </p:blipFill>
          <p:spPr>
            <a:xfrm>
              <a:off x="425771" y="1977444"/>
              <a:ext cx="482949" cy="446489"/>
            </a:xfrm>
            <a:prstGeom prst="rect">
              <a:avLst/>
            </a:prstGeom>
          </p:spPr>
        </p:pic>
      </p:grpSp>
      <p:grpSp>
        <p:nvGrpSpPr>
          <p:cNvPr id="25" name="Grupo 24"/>
          <p:cNvGrpSpPr/>
          <p:nvPr/>
        </p:nvGrpSpPr>
        <p:grpSpPr>
          <a:xfrm>
            <a:off x="345067" y="2451039"/>
            <a:ext cx="6063113" cy="548692"/>
            <a:chOff x="348266" y="2575709"/>
            <a:chExt cx="6063113" cy="548692"/>
          </a:xfrm>
        </p:grpSpPr>
        <p:sp>
          <p:nvSpPr>
            <p:cNvPr id="30" name="Retângulo de cantos arredondados 29"/>
            <p:cNvSpPr/>
            <p:nvPr/>
          </p:nvSpPr>
          <p:spPr>
            <a:xfrm>
              <a:off x="348266" y="2575709"/>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Orientação da disciplina</a:t>
              </a:r>
              <a:endParaRPr lang="pt-BR" dirty="0"/>
            </a:p>
          </p:txBody>
        </p:sp>
        <p:pic>
          <p:nvPicPr>
            <p:cNvPr id="22" name="Imagem 21"/>
            <p:cNvPicPr>
              <a:picLocks noChangeAspect="1"/>
            </p:cNvPicPr>
            <p:nvPr/>
          </p:nvPicPr>
          <p:blipFill rotWithShape="1">
            <a:blip r:embed="rId10"/>
            <a:srcRect l="6321" t="6321" r="6320" b="6320"/>
            <a:stretch/>
          </p:blipFill>
          <p:spPr>
            <a:xfrm>
              <a:off x="401489" y="2597505"/>
              <a:ext cx="579239" cy="505099"/>
            </a:xfrm>
            <a:prstGeom prst="rect">
              <a:avLst/>
            </a:prstGeom>
          </p:spPr>
        </p:pic>
      </p:grpSp>
      <p:grpSp>
        <p:nvGrpSpPr>
          <p:cNvPr id="26" name="Grupo 25"/>
          <p:cNvGrpSpPr/>
          <p:nvPr/>
        </p:nvGrpSpPr>
        <p:grpSpPr>
          <a:xfrm>
            <a:off x="352291" y="3098822"/>
            <a:ext cx="6063113" cy="548692"/>
            <a:chOff x="355490" y="3223492"/>
            <a:chExt cx="6063113" cy="548692"/>
          </a:xfrm>
        </p:grpSpPr>
        <p:sp>
          <p:nvSpPr>
            <p:cNvPr id="31" name="Retângulo de cantos arredondados 30"/>
            <p:cNvSpPr/>
            <p:nvPr/>
          </p:nvSpPr>
          <p:spPr>
            <a:xfrm>
              <a:off x="355490" y="3223492"/>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Fique atento</a:t>
              </a:r>
              <a:endParaRPr lang="pt-BR" dirty="0"/>
            </a:p>
          </p:txBody>
        </p:sp>
        <p:pic>
          <p:nvPicPr>
            <p:cNvPr id="20" name="Imagem 19"/>
            <p:cNvPicPr>
              <a:picLocks noChangeAspect="1"/>
            </p:cNvPicPr>
            <p:nvPr/>
          </p:nvPicPr>
          <p:blipFill rotWithShape="1">
            <a:blip r:embed="rId11"/>
            <a:srcRect l="9375" t="7251" r="12500" b="8375"/>
            <a:stretch/>
          </p:blipFill>
          <p:spPr>
            <a:xfrm>
              <a:off x="395371" y="3242417"/>
              <a:ext cx="585357" cy="515040"/>
            </a:xfrm>
            <a:prstGeom prst="rect">
              <a:avLst/>
            </a:prstGeom>
          </p:spPr>
        </p:pic>
      </p:grpSp>
      <p:grpSp>
        <p:nvGrpSpPr>
          <p:cNvPr id="35" name="Grupo 34"/>
          <p:cNvGrpSpPr/>
          <p:nvPr/>
        </p:nvGrpSpPr>
        <p:grpSpPr>
          <a:xfrm>
            <a:off x="360026" y="3745839"/>
            <a:ext cx="6063113" cy="548692"/>
            <a:chOff x="363225" y="3870509"/>
            <a:chExt cx="6063113" cy="548692"/>
          </a:xfrm>
        </p:grpSpPr>
        <p:sp>
          <p:nvSpPr>
            <p:cNvPr id="32" name="Retângulo de cantos arredondados 31"/>
            <p:cNvSpPr/>
            <p:nvPr/>
          </p:nvSpPr>
          <p:spPr>
            <a:xfrm>
              <a:off x="363225" y="3870509"/>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Indicação de livro</a:t>
              </a:r>
              <a:endParaRPr lang="pt-BR" dirty="0"/>
            </a:p>
          </p:txBody>
        </p:sp>
        <p:pic>
          <p:nvPicPr>
            <p:cNvPr id="1030" name="Picture 6" descr="ícone Livros Livre de Ravenna 3D Icons"/>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420276" y="3919956"/>
              <a:ext cx="560452" cy="47688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6" name="Grupo 35"/>
          <p:cNvGrpSpPr/>
          <p:nvPr/>
        </p:nvGrpSpPr>
        <p:grpSpPr>
          <a:xfrm>
            <a:off x="360026" y="4389010"/>
            <a:ext cx="6063113" cy="548692"/>
            <a:chOff x="363225" y="4513680"/>
            <a:chExt cx="6063113" cy="548692"/>
          </a:xfrm>
        </p:grpSpPr>
        <p:sp>
          <p:nvSpPr>
            <p:cNvPr id="33" name="Retângulo de cantos arredondados 32"/>
            <p:cNvSpPr/>
            <p:nvPr/>
          </p:nvSpPr>
          <p:spPr>
            <a:xfrm>
              <a:off x="363225" y="4513680"/>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Palavras do professor</a:t>
              </a:r>
              <a:endParaRPr lang="pt-BR" dirty="0"/>
            </a:p>
          </p:txBody>
        </p:sp>
        <p:pic>
          <p:nvPicPr>
            <p:cNvPr id="8" name="Imagem 7"/>
            <p:cNvPicPr>
              <a:picLocks noChangeAspect="1"/>
            </p:cNvPicPr>
            <p:nvPr/>
          </p:nvPicPr>
          <p:blipFill rotWithShape="1">
            <a:blip r:embed="rId13"/>
            <a:srcRect t="17852" b="15482"/>
            <a:stretch/>
          </p:blipFill>
          <p:spPr>
            <a:xfrm>
              <a:off x="444154" y="4532664"/>
              <a:ext cx="608582" cy="510724"/>
            </a:xfrm>
            <a:prstGeom prst="rect">
              <a:avLst/>
            </a:prstGeom>
          </p:spPr>
        </p:pic>
      </p:grpSp>
      <p:grpSp>
        <p:nvGrpSpPr>
          <p:cNvPr id="37" name="Grupo 36"/>
          <p:cNvGrpSpPr/>
          <p:nvPr/>
        </p:nvGrpSpPr>
        <p:grpSpPr>
          <a:xfrm>
            <a:off x="360027" y="5023908"/>
            <a:ext cx="6048154" cy="548692"/>
            <a:chOff x="363225" y="5148578"/>
            <a:chExt cx="6063113" cy="548692"/>
          </a:xfrm>
        </p:grpSpPr>
        <p:sp>
          <p:nvSpPr>
            <p:cNvPr id="34" name="Retângulo de cantos arredondados 33"/>
            <p:cNvSpPr/>
            <p:nvPr/>
          </p:nvSpPr>
          <p:spPr>
            <a:xfrm>
              <a:off x="363225" y="5148578"/>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a:t>Veja o vídeo!</a:t>
              </a:r>
            </a:p>
          </p:txBody>
        </p:sp>
        <p:pic>
          <p:nvPicPr>
            <p:cNvPr id="1036" name="Picture 12" descr="Blue Video Play Icon PNG Transparent Background, Free Download #8030 -  FreeIconsPNG"/>
            <p:cNvPicPr>
              <a:picLocks noChangeAspect="1" noChangeArrowheads="1"/>
            </p:cNvPicPr>
            <p:nvPr/>
          </p:nvPicPr>
          <p:blipFill rotWithShape="1">
            <a:blip r:embed="rId14" cstate="print">
              <a:extLst>
                <a:ext uri="{28A0092B-C50C-407E-A947-70E740481C1C}">
                  <a14:useLocalDpi xmlns:a14="http://schemas.microsoft.com/office/drawing/2010/main" val="0"/>
                </a:ext>
              </a:extLst>
            </a:blip>
            <a:srcRect l="3835" t="5496" r="4274" b="2612"/>
            <a:stretch/>
          </p:blipFill>
          <p:spPr bwMode="auto">
            <a:xfrm>
              <a:off x="420276" y="5165512"/>
              <a:ext cx="632460" cy="53175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7" name="Grupo 56"/>
          <p:cNvGrpSpPr/>
          <p:nvPr/>
        </p:nvGrpSpPr>
        <p:grpSpPr>
          <a:xfrm>
            <a:off x="371491" y="5659707"/>
            <a:ext cx="6036690" cy="548692"/>
            <a:chOff x="348266" y="5783476"/>
            <a:chExt cx="6063113" cy="548692"/>
          </a:xfrm>
        </p:grpSpPr>
        <p:sp>
          <p:nvSpPr>
            <p:cNvPr id="45" name="Retângulo de cantos arredondados 44"/>
            <p:cNvSpPr/>
            <p:nvPr/>
          </p:nvSpPr>
          <p:spPr>
            <a:xfrm>
              <a:off x="348266" y="5783476"/>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a:t>Subcategoria</a:t>
              </a:r>
            </a:p>
          </p:txBody>
        </p:sp>
        <p:pic>
          <p:nvPicPr>
            <p:cNvPr id="38" name="Imagem 37"/>
            <p:cNvPicPr>
              <a:picLocks noChangeAspect="1"/>
            </p:cNvPicPr>
            <p:nvPr/>
          </p:nvPicPr>
          <p:blipFill>
            <a:blip r:embed="rId15"/>
            <a:stretch>
              <a:fillRect/>
            </a:stretch>
          </p:blipFill>
          <p:spPr>
            <a:xfrm>
              <a:off x="409966" y="5815842"/>
              <a:ext cx="657365" cy="504056"/>
            </a:xfrm>
            <a:prstGeom prst="rect">
              <a:avLst/>
            </a:prstGeom>
          </p:spPr>
        </p:pic>
      </p:grpSp>
      <p:pic>
        <p:nvPicPr>
          <p:cNvPr id="41" name="Imagem 40"/>
          <p:cNvPicPr>
            <a:picLocks noChangeAspect="1"/>
          </p:cNvPicPr>
          <p:nvPr/>
        </p:nvPicPr>
        <p:blipFill>
          <a:blip r:embed="rId16"/>
          <a:stretch>
            <a:fillRect/>
          </a:stretch>
        </p:blipFill>
        <p:spPr>
          <a:xfrm>
            <a:off x="4569209" y="1063745"/>
            <a:ext cx="515975" cy="522741"/>
          </a:xfrm>
          <a:prstGeom prst="rect">
            <a:avLst/>
          </a:prstGeom>
        </p:spPr>
      </p:pic>
      <p:grpSp>
        <p:nvGrpSpPr>
          <p:cNvPr id="48" name="Grupo 47"/>
          <p:cNvGrpSpPr/>
          <p:nvPr/>
        </p:nvGrpSpPr>
        <p:grpSpPr>
          <a:xfrm>
            <a:off x="371491" y="6277092"/>
            <a:ext cx="6036690" cy="548692"/>
            <a:chOff x="348266" y="6407663"/>
            <a:chExt cx="6063113" cy="548692"/>
          </a:xfrm>
        </p:grpSpPr>
        <p:sp>
          <p:nvSpPr>
            <p:cNvPr id="53" name="Retângulo de cantos arredondados 52"/>
            <p:cNvSpPr/>
            <p:nvPr/>
          </p:nvSpPr>
          <p:spPr>
            <a:xfrm>
              <a:off x="348266" y="6407663"/>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Assunto</a:t>
              </a:r>
              <a:endParaRPr lang="pt-BR" dirty="0"/>
            </a:p>
          </p:txBody>
        </p:sp>
        <p:pic>
          <p:nvPicPr>
            <p:cNvPr id="47" name="Imagem 46"/>
            <p:cNvPicPr>
              <a:picLocks noChangeAspect="1"/>
            </p:cNvPicPr>
            <p:nvPr/>
          </p:nvPicPr>
          <p:blipFill>
            <a:blip r:embed="rId17"/>
            <a:stretch>
              <a:fillRect/>
            </a:stretch>
          </p:blipFill>
          <p:spPr>
            <a:xfrm>
              <a:off x="420276" y="6427862"/>
              <a:ext cx="848484" cy="513707"/>
            </a:xfrm>
            <a:prstGeom prst="rect">
              <a:avLst/>
            </a:prstGeom>
          </p:spPr>
        </p:pic>
      </p:grpSp>
      <p:pic>
        <p:nvPicPr>
          <p:cNvPr id="51" name="Imagem 50"/>
          <p:cNvPicPr>
            <a:picLocks noChangeAspect="1"/>
          </p:cNvPicPr>
          <p:nvPr/>
        </p:nvPicPr>
        <p:blipFill>
          <a:blip r:embed="rId18"/>
          <a:stretch>
            <a:fillRect/>
          </a:stretch>
        </p:blipFill>
        <p:spPr>
          <a:xfrm>
            <a:off x="3680883" y="1063745"/>
            <a:ext cx="524519" cy="522741"/>
          </a:xfrm>
          <a:prstGeom prst="rect">
            <a:avLst/>
          </a:prstGeom>
        </p:spPr>
      </p:pic>
      <p:grpSp>
        <p:nvGrpSpPr>
          <p:cNvPr id="73" name="Grupo 72"/>
          <p:cNvGrpSpPr/>
          <p:nvPr/>
        </p:nvGrpSpPr>
        <p:grpSpPr>
          <a:xfrm>
            <a:off x="389625" y="8197808"/>
            <a:ext cx="2808917" cy="380115"/>
            <a:chOff x="345069" y="7031145"/>
            <a:chExt cx="3011924" cy="560962"/>
          </a:xfrm>
        </p:grpSpPr>
        <p:sp>
          <p:nvSpPr>
            <p:cNvPr id="74" name="Retângulo de cantos arredondados 73"/>
            <p:cNvSpPr/>
            <p:nvPr/>
          </p:nvSpPr>
          <p:spPr>
            <a:xfrm>
              <a:off x="345069" y="7043415"/>
              <a:ext cx="3011924"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75" name="Retângulo de cantos arredondados 74"/>
            <p:cNvSpPr/>
            <p:nvPr/>
          </p:nvSpPr>
          <p:spPr>
            <a:xfrm>
              <a:off x="958088" y="7031145"/>
              <a:ext cx="2326896" cy="5486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Categoria</a:t>
              </a:r>
            </a:p>
          </p:txBody>
        </p:sp>
        <p:pic>
          <p:nvPicPr>
            <p:cNvPr id="76" name="Imagem 75"/>
            <p:cNvPicPr>
              <a:picLocks noChangeAspect="1"/>
            </p:cNvPicPr>
            <p:nvPr/>
          </p:nvPicPr>
          <p:blipFill>
            <a:blip r:embed="rId19"/>
            <a:stretch>
              <a:fillRect/>
            </a:stretch>
          </p:blipFill>
          <p:spPr>
            <a:xfrm>
              <a:off x="403795" y="7051410"/>
              <a:ext cx="512026" cy="528427"/>
            </a:xfrm>
            <a:prstGeom prst="rect">
              <a:avLst/>
            </a:prstGeom>
          </p:spPr>
        </p:pic>
      </p:grpSp>
      <p:grpSp>
        <p:nvGrpSpPr>
          <p:cNvPr id="77" name="Grupo 76"/>
          <p:cNvGrpSpPr/>
          <p:nvPr/>
        </p:nvGrpSpPr>
        <p:grpSpPr>
          <a:xfrm>
            <a:off x="3238461" y="8198600"/>
            <a:ext cx="3062325" cy="371010"/>
            <a:chOff x="294667" y="1095777"/>
            <a:chExt cx="3206342" cy="560962"/>
          </a:xfrm>
        </p:grpSpPr>
        <p:sp>
          <p:nvSpPr>
            <p:cNvPr id="78" name="Retângulo de cantos arredondados 77"/>
            <p:cNvSpPr/>
            <p:nvPr/>
          </p:nvSpPr>
          <p:spPr>
            <a:xfrm>
              <a:off x="294667" y="1108047"/>
              <a:ext cx="3206342"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79" name="Retângulo de cantos arredondados 78"/>
            <p:cNvSpPr/>
            <p:nvPr/>
          </p:nvSpPr>
          <p:spPr>
            <a:xfrm>
              <a:off x="1062116" y="1095777"/>
              <a:ext cx="2366884" cy="5486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t>Subcategoria</a:t>
              </a:r>
              <a:endParaRPr lang="pt-BR" dirty="0"/>
            </a:p>
          </p:txBody>
        </p:sp>
        <p:pic>
          <p:nvPicPr>
            <p:cNvPr id="80" name="Imagem 79"/>
            <p:cNvPicPr>
              <a:picLocks noChangeAspect="1"/>
            </p:cNvPicPr>
            <p:nvPr/>
          </p:nvPicPr>
          <p:blipFill>
            <a:blip r:embed="rId15"/>
            <a:stretch>
              <a:fillRect/>
            </a:stretch>
          </p:blipFill>
          <p:spPr>
            <a:xfrm>
              <a:off x="349709" y="1123843"/>
              <a:ext cx="657365" cy="504056"/>
            </a:xfrm>
            <a:prstGeom prst="rect">
              <a:avLst/>
            </a:prstGeom>
          </p:spPr>
        </p:pic>
      </p:grpSp>
      <p:grpSp>
        <p:nvGrpSpPr>
          <p:cNvPr id="3" name="Grupo 2"/>
          <p:cNvGrpSpPr/>
          <p:nvPr/>
        </p:nvGrpSpPr>
        <p:grpSpPr>
          <a:xfrm>
            <a:off x="355739" y="6931573"/>
            <a:ext cx="6052441" cy="548692"/>
            <a:chOff x="345068" y="8108785"/>
            <a:chExt cx="6063113" cy="548692"/>
          </a:xfrm>
        </p:grpSpPr>
        <p:sp>
          <p:nvSpPr>
            <p:cNvPr id="58" name="Retângulo de cantos arredondados 57"/>
            <p:cNvSpPr/>
            <p:nvPr/>
          </p:nvSpPr>
          <p:spPr>
            <a:xfrm>
              <a:off x="345068" y="8108785"/>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a:t>Exemplo(s</a:t>
              </a:r>
              <a:r>
                <a:rPr lang="pt-BR" dirty="0" smtClean="0"/>
                <a:t>)</a:t>
              </a:r>
              <a:endParaRPr lang="pt-BR" dirty="0"/>
            </a:p>
          </p:txBody>
        </p:sp>
        <p:pic>
          <p:nvPicPr>
            <p:cNvPr id="42" name="Imagem 41"/>
            <p:cNvPicPr>
              <a:picLocks noChangeAspect="1"/>
            </p:cNvPicPr>
            <p:nvPr/>
          </p:nvPicPr>
          <p:blipFill>
            <a:blip r:embed="rId20"/>
            <a:stretch>
              <a:fillRect/>
            </a:stretch>
          </p:blipFill>
          <p:spPr>
            <a:xfrm>
              <a:off x="420276" y="8121353"/>
              <a:ext cx="662014" cy="504056"/>
            </a:xfrm>
            <a:prstGeom prst="rect">
              <a:avLst/>
            </a:prstGeom>
          </p:spPr>
        </p:pic>
      </p:grpSp>
      <p:grpSp>
        <p:nvGrpSpPr>
          <p:cNvPr id="2" name="Grupo 1"/>
          <p:cNvGrpSpPr/>
          <p:nvPr/>
        </p:nvGrpSpPr>
        <p:grpSpPr>
          <a:xfrm>
            <a:off x="378577" y="7574744"/>
            <a:ext cx="6029604" cy="548692"/>
            <a:chOff x="378577" y="7574744"/>
            <a:chExt cx="6029604" cy="548692"/>
          </a:xfrm>
        </p:grpSpPr>
        <p:sp>
          <p:nvSpPr>
            <p:cNvPr id="63" name="Retângulo de cantos arredondados 62"/>
            <p:cNvSpPr/>
            <p:nvPr/>
          </p:nvSpPr>
          <p:spPr>
            <a:xfrm>
              <a:off x="378577" y="7574744"/>
              <a:ext cx="6029604"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Fica a dica</a:t>
              </a:r>
              <a:endParaRPr lang="pt-BR" dirty="0"/>
            </a:p>
          </p:txBody>
        </p:sp>
        <p:pic>
          <p:nvPicPr>
            <p:cNvPr id="55" name="Imagem 54"/>
            <p:cNvPicPr>
              <a:picLocks noChangeAspect="1"/>
            </p:cNvPicPr>
            <p:nvPr/>
          </p:nvPicPr>
          <p:blipFill>
            <a:blip r:embed="rId21"/>
            <a:stretch>
              <a:fillRect/>
            </a:stretch>
          </p:blipFill>
          <p:spPr>
            <a:xfrm>
              <a:off x="452700" y="7586053"/>
              <a:ext cx="806181" cy="525499"/>
            </a:xfrm>
            <a:prstGeom prst="rect">
              <a:avLst/>
            </a:prstGeom>
          </p:spPr>
        </p:pic>
      </p:grpSp>
      <p:grpSp>
        <p:nvGrpSpPr>
          <p:cNvPr id="50" name="Grupo 49"/>
          <p:cNvGrpSpPr/>
          <p:nvPr/>
        </p:nvGrpSpPr>
        <p:grpSpPr>
          <a:xfrm>
            <a:off x="369109" y="8660609"/>
            <a:ext cx="6054030" cy="569643"/>
            <a:chOff x="285728" y="1518382"/>
            <a:chExt cx="6239616" cy="569643"/>
          </a:xfrm>
        </p:grpSpPr>
        <p:sp>
          <p:nvSpPr>
            <p:cNvPr id="52" name="Retângulo de cantos arredondados 51"/>
            <p:cNvSpPr/>
            <p:nvPr/>
          </p:nvSpPr>
          <p:spPr>
            <a:xfrm>
              <a:off x="285728" y="1539333"/>
              <a:ext cx="6239616"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Exercício(s)</a:t>
              </a:r>
              <a:endParaRPr lang="pt-BR" dirty="0"/>
            </a:p>
          </p:txBody>
        </p:sp>
        <p:pic>
          <p:nvPicPr>
            <p:cNvPr id="54" name="Picture 6" descr="Examination And Approval Management Svg - Approval Management Icon Png ,  Transparent Cartoon - Jing.fm"/>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338824" y="1518382"/>
              <a:ext cx="713911" cy="554298"/>
            </a:xfrm>
            <a:prstGeom prst="rect">
              <a:avLst/>
            </a:prstGeom>
            <a:noFill/>
            <a:extLst>
              <a:ext uri="{909E8E84-426E-40DD-AFC4-6F175D3DCCD1}">
                <a14:hiddenFill xmlns:a14="http://schemas.microsoft.com/office/drawing/2010/main">
                  <a:solidFill>
                    <a:srgbClr val="FFFFFF"/>
                  </a:solidFill>
                </a14:hiddenFill>
              </a:ext>
            </a:extLst>
          </p:spPr>
        </p:pic>
      </p:grpSp>
      <p:sp>
        <p:nvSpPr>
          <p:cNvPr id="56" name="Cruz 55"/>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9" name="Cruz 58"/>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0" name="Retângulo 59"/>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61" name="Retângulo 60"/>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64" name="Título 1"/>
          <p:cNvSpPr txBox="1">
            <a:spLocks/>
          </p:cNvSpPr>
          <p:nvPr/>
        </p:nvSpPr>
        <p:spPr>
          <a:xfrm>
            <a:off x="1484784" y="0"/>
            <a:ext cx="3944480"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dirty="0"/>
              <a:t>Empreendedorismo</a:t>
            </a:r>
            <a:endParaRPr lang="pt-BR" sz="3600" dirty="0"/>
          </a:p>
        </p:txBody>
      </p:sp>
    </p:spTree>
    <p:extLst>
      <p:ext uri="{BB962C8B-B14F-4D97-AF65-F5344CB8AC3E}">
        <p14:creationId xmlns:p14="http://schemas.microsoft.com/office/powerpoint/2010/main" val="16790131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3"/>
          <a:srcRect/>
          <a:stretch>
            <a:fillRect/>
          </a:stretch>
        </p:blipFill>
        <p:spPr bwMode="auto">
          <a:xfrm>
            <a:off x="6100217" y="177494"/>
            <a:ext cx="660016" cy="918283"/>
          </a:xfrm>
          <a:prstGeom prst="rect">
            <a:avLst/>
          </a:prstGeom>
          <a:noFill/>
        </p:spPr>
      </p:pic>
      <p:sp>
        <p:nvSpPr>
          <p:cNvPr id="21" name="Retângulo de cantos arredondados 20"/>
          <p:cNvSpPr/>
          <p:nvPr/>
        </p:nvSpPr>
        <p:spPr>
          <a:xfrm>
            <a:off x="384070" y="2373489"/>
            <a:ext cx="6063113" cy="5315815"/>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algn="just"/>
            <a:endParaRPr lang="pt-BR" sz="1400" dirty="0"/>
          </a:p>
        </p:txBody>
      </p:sp>
      <p:sp>
        <p:nvSpPr>
          <p:cNvPr id="28" name="Cruz 27"/>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9" name="Cruz 28"/>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0" name="Retângulo 29"/>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31" name="Retângulo 30"/>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graphicFrame>
        <p:nvGraphicFramePr>
          <p:cNvPr id="32" name="Diagrama 31"/>
          <p:cNvGraphicFramePr/>
          <p:nvPr>
            <p:extLst>
              <p:ext uri="{D42A27DB-BD31-4B8C-83A1-F6EECF244321}">
                <p14:modId xmlns:p14="http://schemas.microsoft.com/office/powerpoint/2010/main" val="4146114474"/>
              </p:ext>
            </p:extLst>
          </p:nvPr>
        </p:nvGraphicFramePr>
        <p:xfrm>
          <a:off x="352873" y="1041002"/>
          <a:ext cx="3076127" cy="78262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pSp>
        <p:nvGrpSpPr>
          <p:cNvPr id="34" name="Grupo 33"/>
          <p:cNvGrpSpPr/>
          <p:nvPr/>
        </p:nvGrpSpPr>
        <p:grpSpPr>
          <a:xfrm>
            <a:off x="384069" y="1820113"/>
            <a:ext cx="6063113" cy="548692"/>
            <a:chOff x="363225" y="3870509"/>
            <a:chExt cx="6063113" cy="548692"/>
          </a:xfrm>
        </p:grpSpPr>
        <p:sp>
          <p:nvSpPr>
            <p:cNvPr id="35" name="Retângulo de cantos arredondados 34"/>
            <p:cNvSpPr/>
            <p:nvPr/>
          </p:nvSpPr>
          <p:spPr>
            <a:xfrm>
              <a:off x="363225" y="3870509"/>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Indicação de livro</a:t>
              </a:r>
              <a:endParaRPr lang="pt-BR" dirty="0"/>
            </a:p>
          </p:txBody>
        </p:sp>
        <p:pic>
          <p:nvPicPr>
            <p:cNvPr id="36" name="Picture 6" descr="ícone Livros Livre de Ravenna 3D Icons"/>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20276" y="3919956"/>
              <a:ext cx="560452" cy="476883"/>
            </a:xfrm>
            <a:prstGeom prst="rect">
              <a:avLst/>
            </a:prstGeom>
            <a:noFill/>
            <a:extLst>
              <a:ext uri="{909E8E84-426E-40DD-AFC4-6F175D3DCCD1}">
                <a14:hiddenFill xmlns:a14="http://schemas.microsoft.com/office/drawing/2010/main">
                  <a:solidFill>
                    <a:srgbClr val="FFFFFF"/>
                  </a:solidFill>
                </a14:hiddenFill>
              </a:ext>
            </a:extLst>
          </p:spPr>
        </p:pic>
      </p:grpSp>
      <p:sp>
        <p:nvSpPr>
          <p:cNvPr id="3" name="Retângulo 2"/>
          <p:cNvSpPr/>
          <p:nvPr/>
        </p:nvSpPr>
        <p:spPr>
          <a:xfrm>
            <a:off x="934489" y="2426471"/>
            <a:ext cx="5045069" cy="400110"/>
          </a:xfrm>
          <a:prstGeom prst="rect">
            <a:avLst/>
          </a:prstGeom>
        </p:spPr>
        <p:txBody>
          <a:bodyPr wrap="square">
            <a:spAutoFit/>
          </a:bodyPr>
          <a:lstStyle/>
          <a:p>
            <a:pPr fontAlgn="base"/>
            <a:r>
              <a:rPr lang="pt-BR" sz="2000" b="1" dirty="0" smtClean="0">
                <a:solidFill>
                  <a:srgbClr val="333333"/>
                </a:solidFill>
                <a:latin typeface="inherit"/>
              </a:rPr>
              <a:t>Título:</a:t>
            </a:r>
            <a:r>
              <a:rPr lang="pt-BR" dirty="0" smtClean="0">
                <a:solidFill>
                  <a:srgbClr val="333333"/>
                </a:solidFill>
                <a:latin typeface="Poppins"/>
              </a:rPr>
              <a:t> </a:t>
            </a:r>
            <a:r>
              <a:rPr lang="pt-BR" sz="2000" dirty="0">
                <a:solidFill>
                  <a:srgbClr val="333333"/>
                </a:solidFill>
                <a:latin typeface="Poppins"/>
              </a:rPr>
              <a:t>Empreendedorismo </a:t>
            </a:r>
            <a:endParaRPr lang="pt-BR" sz="2000" b="0" i="0" dirty="0">
              <a:solidFill>
                <a:srgbClr val="333333"/>
              </a:solidFill>
              <a:effectLst/>
              <a:latin typeface="Poppins"/>
            </a:endParaRPr>
          </a:p>
        </p:txBody>
      </p:sp>
      <p:sp>
        <p:nvSpPr>
          <p:cNvPr id="4" name="Retângulo 3"/>
          <p:cNvSpPr/>
          <p:nvPr/>
        </p:nvSpPr>
        <p:spPr>
          <a:xfrm>
            <a:off x="3801766" y="3004099"/>
            <a:ext cx="2606415" cy="307777"/>
          </a:xfrm>
          <a:prstGeom prst="rect">
            <a:avLst/>
          </a:prstGeom>
        </p:spPr>
        <p:txBody>
          <a:bodyPr wrap="square">
            <a:spAutoFit/>
          </a:bodyPr>
          <a:lstStyle/>
          <a:p>
            <a:pPr fontAlgn="base"/>
            <a:r>
              <a:rPr lang="pt-BR" sz="1400" b="1" dirty="0" smtClean="0">
                <a:solidFill>
                  <a:srgbClr val="333333"/>
                </a:solidFill>
                <a:latin typeface="inherit"/>
              </a:rPr>
              <a:t>Autor:</a:t>
            </a:r>
            <a:r>
              <a:rPr lang="pt-BR" sz="1400" dirty="0">
                <a:solidFill>
                  <a:srgbClr val="333333"/>
                </a:solidFill>
                <a:latin typeface="Poppins"/>
              </a:rPr>
              <a:t> </a:t>
            </a:r>
            <a:r>
              <a:rPr lang="pt-BR" sz="1400" dirty="0">
                <a:solidFill>
                  <a:srgbClr val="333333"/>
                </a:solidFill>
                <a:latin typeface="Poppins"/>
              </a:rPr>
              <a:t>Robert D. Hisrich</a:t>
            </a:r>
            <a:endParaRPr lang="pt-BR" sz="1400" b="0" i="0" dirty="0">
              <a:solidFill>
                <a:srgbClr val="333333"/>
              </a:solidFill>
              <a:effectLst/>
              <a:latin typeface="Poppins"/>
            </a:endParaRPr>
          </a:p>
        </p:txBody>
      </p:sp>
      <p:sp>
        <p:nvSpPr>
          <p:cNvPr id="6" name="Retângulo 5"/>
          <p:cNvSpPr/>
          <p:nvPr/>
        </p:nvSpPr>
        <p:spPr>
          <a:xfrm>
            <a:off x="3802750" y="4138790"/>
            <a:ext cx="1576072" cy="307777"/>
          </a:xfrm>
          <a:prstGeom prst="rect">
            <a:avLst/>
          </a:prstGeom>
        </p:spPr>
        <p:txBody>
          <a:bodyPr wrap="none">
            <a:spAutoFit/>
          </a:bodyPr>
          <a:lstStyle/>
          <a:p>
            <a:pPr fontAlgn="base"/>
            <a:r>
              <a:rPr lang="pt-BR" sz="1400" b="1" dirty="0">
                <a:solidFill>
                  <a:srgbClr val="333333"/>
                </a:solidFill>
                <a:latin typeface="inherit"/>
              </a:rPr>
              <a:t>Data:</a:t>
            </a:r>
            <a:r>
              <a:rPr lang="pt-BR" sz="1400" dirty="0">
                <a:solidFill>
                  <a:srgbClr val="333333"/>
                </a:solidFill>
                <a:latin typeface="Poppins"/>
              </a:rPr>
              <a:t> </a:t>
            </a:r>
            <a:r>
              <a:rPr lang="pt-BR" sz="1400" dirty="0" smtClean="0">
                <a:solidFill>
                  <a:srgbClr val="333333"/>
                </a:solidFill>
                <a:latin typeface="Poppins"/>
              </a:rPr>
              <a:t>20</a:t>
            </a:r>
            <a:r>
              <a:rPr lang="pt-BR" sz="1400" dirty="0" smtClean="0">
                <a:solidFill>
                  <a:srgbClr val="333333"/>
                </a:solidFill>
                <a:latin typeface="Poppins"/>
              </a:rPr>
              <a:t>/02/2014</a:t>
            </a:r>
            <a:endParaRPr lang="pt-BR" sz="1400" b="0" i="0" dirty="0">
              <a:solidFill>
                <a:srgbClr val="333333"/>
              </a:solidFill>
              <a:effectLst/>
              <a:latin typeface="Poppins"/>
            </a:endParaRPr>
          </a:p>
        </p:txBody>
      </p:sp>
      <p:sp>
        <p:nvSpPr>
          <p:cNvPr id="7" name="Retângulo 6"/>
          <p:cNvSpPr/>
          <p:nvPr/>
        </p:nvSpPr>
        <p:spPr>
          <a:xfrm>
            <a:off x="3797151" y="4634834"/>
            <a:ext cx="1880579" cy="307777"/>
          </a:xfrm>
          <a:prstGeom prst="rect">
            <a:avLst/>
          </a:prstGeom>
        </p:spPr>
        <p:txBody>
          <a:bodyPr wrap="none">
            <a:spAutoFit/>
          </a:bodyPr>
          <a:lstStyle/>
          <a:p>
            <a:r>
              <a:rPr lang="pt-BR" sz="1400" b="1" dirty="0">
                <a:solidFill>
                  <a:srgbClr val="333333"/>
                </a:solidFill>
                <a:latin typeface="Poppins"/>
              </a:rPr>
              <a:t>Tipo:</a:t>
            </a:r>
            <a:r>
              <a:rPr lang="pt-BR" sz="1400" dirty="0">
                <a:solidFill>
                  <a:srgbClr val="333333"/>
                </a:solidFill>
                <a:latin typeface="Poppins"/>
              </a:rPr>
              <a:t> </a:t>
            </a:r>
            <a:r>
              <a:rPr lang="pt-BR" sz="1400" dirty="0" smtClean="0">
                <a:solidFill>
                  <a:srgbClr val="333333"/>
                </a:solidFill>
                <a:latin typeface="Poppins"/>
              </a:rPr>
              <a:t>Livro impresso</a:t>
            </a:r>
            <a:r>
              <a:rPr lang="pt-BR" sz="1400" dirty="0">
                <a:solidFill>
                  <a:srgbClr val="333333"/>
                </a:solidFill>
                <a:latin typeface="Poppins"/>
              </a:rPr>
              <a:t> </a:t>
            </a:r>
            <a:endParaRPr lang="pt-BR" sz="1400" dirty="0"/>
          </a:p>
        </p:txBody>
      </p:sp>
      <p:sp>
        <p:nvSpPr>
          <p:cNvPr id="8" name="Retângulo 7"/>
          <p:cNvSpPr/>
          <p:nvPr/>
        </p:nvSpPr>
        <p:spPr>
          <a:xfrm>
            <a:off x="787792" y="7332093"/>
            <a:ext cx="5289237" cy="261610"/>
          </a:xfrm>
          <a:prstGeom prst="rect">
            <a:avLst/>
          </a:prstGeom>
        </p:spPr>
        <p:txBody>
          <a:bodyPr wrap="square">
            <a:spAutoFit/>
          </a:bodyPr>
          <a:lstStyle/>
          <a:p>
            <a:r>
              <a:rPr lang="pt-BR" sz="1100" dirty="0" smtClean="0">
                <a:latin typeface="Poppins"/>
              </a:rPr>
              <a:t>https</a:t>
            </a:r>
            <a:r>
              <a:rPr lang="pt-BR" sz="1100" dirty="0">
                <a:latin typeface="Poppins"/>
              </a:rPr>
              <a:t>://www.amazon.com.br/Empreendedorismo-Robert-D-Hisrich/dp/8580553326</a:t>
            </a:r>
            <a:endParaRPr lang="pt-BR" sz="1100" dirty="0"/>
          </a:p>
        </p:txBody>
      </p:sp>
      <p:sp>
        <p:nvSpPr>
          <p:cNvPr id="22" name="Título 1"/>
          <p:cNvSpPr txBox="1">
            <a:spLocks/>
          </p:cNvSpPr>
          <p:nvPr/>
        </p:nvSpPr>
        <p:spPr>
          <a:xfrm>
            <a:off x="1484784" y="0"/>
            <a:ext cx="3944480"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dirty="0"/>
              <a:t>Empreendedorismo</a:t>
            </a:r>
            <a:endParaRPr lang="pt-BR" sz="3600" dirty="0"/>
          </a:p>
        </p:txBody>
      </p:sp>
      <p:pic>
        <p:nvPicPr>
          <p:cNvPr id="1026" name="Picture 2" descr="https://images-na.ssl-images-amazon.com/images/I/41HDkMyAiZL._SX370_BO1,204,203,200_.jp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34231" y="2859617"/>
            <a:ext cx="3262920" cy="4376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94032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3"/>
          <a:srcRect/>
          <a:stretch>
            <a:fillRect/>
          </a:stretch>
        </p:blipFill>
        <p:spPr bwMode="auto">
          <a:xfrm>
            <a:off x="6100217" y="177494"/>
            <a:ext cx="660016" cy="918283"/>
          </a:xfrm>
          <a:prstGeom prst="rect">
            <a:avLst/>
          </a:prstGeom>
          <a:noFill/>
        </p:spPr>
      </p:pic>
      <p:grpSp>
        <p:nvGrpSpPr>
          <p:cNvPr id="2" name="Grupo 1"/>
          <p:cNvGrpSpPr/>
          <p:nvPr/>
        </p:nvGrpSpPr>
        <p:grpSpPr>
          <a:xfrm>
            <a:off x="377263" y="1784648"/>
            <a:ext cx="6083295" cy="548692"/>
            <a:chOff x="348267" y="1928692"/>
            <a:chExt cx="6063113" cy="548692"/>
          </a:xfrm>
        </p:grpSpPr>
        <p:sp>
          <p:nvSpPr>
            <p:cNvPr id="14" name="Retângulo de cantos arredondados 13"/>
            <p:cNvSpPr/>
            <p:nvPr/>
          </p:nvSpPr>
          <p:spPr>
            <a:xfrm>
              <a:off x="348267" y="1928692"/>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a:t>Para início de conversa</a:t>
              </a:r>
            </a:p>
          </p:txBody>
        </p:sp>
        <p:pic>
          <p:nvPicPr>
            <p:cNvPr id="19" name="Imagem 18"/>
            <p:cNvPicPr>
              <a:picLocks noChangeAspect="1"/>
            </p:cNvPicPr>
            <p:nvPr/>
          </p:nvPicPr>
          <p:blipFill>
            <a:blip r:embed="rId4"/>
            <a:stretch>
              <a:fillRect/>
            </a:stretch>
          </p:blipFill>
          <p:spPr>
            <a:xfrm>
              <a:off x="425771" y="1977444"/>
              <a:ext cx="482949" cy="446489"/>
            </a:xfrm>
            <a:prstGeom prst="rect">
              <a:avLst/>
            </a:prstGeom>
          </p:spPr>
        </p:pic>
      </p:grpSp>
      <p:sp>
        <p:nvSpPr>
          <p:cNvPr id="21" name="Retângulo de cantos arredondados 20"/>
          <p:cNvSpPr/>
          <p:nvPr/>
        </p:nvSpPr>
        <p:spPr>
          <a:xfrm>
            <a:off x="384070" y="2336145"/>
            <a:ext cx="6063113" cy="1536736"/>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algn="just"/>
            <a:r>
              <a:rPr lang="pt-BR" sz="1400" dirty="0"/>
              <a:t>Vamos começar a </a:t>
            </a:r>
            <a:r>
              <a:rPr lang="pt-BR" sz="1400" dirty="0" smtClean="0"/>
              <a:t>construção do conhecimento </a:t>
            </a:r>
            <a:r>
              <a:rPr lang="pt-BR" sz="1400" dirty="0"/>
              <a:t>neste oceano de letras, sílabas, palavras, frases e versos que bem estruturados produzem e </a:t>
            </a:r>
            <a:r>
              <a:rPr lang="pt-BR" sz="1400" dirty="0" smtClean="0"/>
              <a:t>transmitem </a:t>
            </a:r>
            <a:r>
              <a:rPr lang="pt-BR" sz="1400" dirty="0"/>
              <a:t>conhecimento.</a:t>
            </a:r>
          </a:p>
          <a:p>
            <a:pPr algn="just"/>
            <a:endParaRPr lang="pt-BR" sz="1400" dirty="0"/>
          </a:p>
          <a:p>
            <a:pPr algn="just"/>
            <a:r>
              <a:rPr lang="pt-BR" sz="1400" dirty="0"/>
              <a:t>Para aprender, uma boa leitura ou várias até fixar o que foi lido é o primeiro passo no mundo do conhecimento. O segundo passo é a resolução dos exercícios escritos à mão e no mesmo dia estudado.</a:t>
            </a:r>
          </a:p>
        </p:txBody>
      </p:sp>
      <p:sp>
        <p:nvSpPr>
          <p:cNvPr id="29" name="Retângulo de cantos arredondados 28"/>
          <p:cNvSpPr/>
          <p:nvPr/>
        </p:nvSpPr>
        <p:spPr>
          <a:xfrm>
            <a:off x="377263" y="4576794"/>
            <a:ext cx="6063113" cy="4984718"/>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algn="just"/>
            <a:r>
              <a:rPr lang="pt-BR" sz="1400" dirty="0" smtClean="0"/>
              <a:t>Nesta disciplina ou qualquer outra, você precisa absorver o que estuda.</a:t>
            </a:r>
          </a:p>
          <a:p>
            <a:pPr algn="just"/>
            <a:endParaRPr lang="pt-BR" sz="1400" dirty="0"/>
          </a:p>
          <a:p>
            <a:pPr algn="just"/>
            <a:r>
              <a:rPr lang="pt-BR" sz="1400" dirty="0"/>
              <a:t>Por isso após você estudar </a:t>
            </a:r>
            <a:r>
              <a:rPr lang="pt-BR" sz="1400" dirty="0" smtClean="0"/>
              <a:t>todo ou parte do </a:t>
            </a:r>
            <a:r>
              <a:rPr lang="pt-BR" sz="1400" dirty="0"/>
              <a:t>conteúdo desta disciplina, resolva os </a:t>
            </a:r>
            <a:r>
              <a:rPr lang="pt-BR" sz="1400" dirty="0" smtClean="0"/>
              <a:t>exercícios ou crie alguns você mesmo com suas anotações.</a:t>
            </a:r>
            <a:endParaRPr lang="pt-BR" sz="1400" dirty="0"/>
          </a:p>
          <a:p>
            <a:pPr algn="just"/>
            <a:endParaRPr lang="pt-BR" sz="1400" dirty="0"/>
          </a:p>
          <a:p>
            <a:pPr algn="just"/>
            <a:r>
              <a:rPr lang="pt-BR" sz="1400" dirty="0" smtClean="0"/>
              <a:t>Lembrando que o estudo é feito após assistir a aula, assistir a aula não é estudar.</a:t>
            </a:r>
          </a:p>
          <a:p>
            <a:pPr algn="just"/>
            <a:endParaRPr lang="pt-BR" sz="1400" dirty="0"/>
          </a:p>
          <a:p>
            <a:pPr algn="just"/>
            <a:r>
              <a:rPr lang="pt-BR" sz="1400" dirty="0" smtClean="0"/>
              <a:t>Todo conteúdo após estudado é necessário ser feito a resolução dos exercícios para poder fixar o conhecimento.</a:t>
            </a:r>
          </a:p>
          <a:p>
            <a:pPr algn="just"/>
            <a:endParaRPr lang="pt-BR" sz="1400" dirty="0"/>
          </a:p>
          <a:p>
            <a:pPr algn="just"/>
            <a:r>
              <a:rPr lang="pt-BR" sz="1400" dirty="0" smtClean="0"/>
              <a:t>No entanto os exercícios tem de serem escritos e resolvidos no caderno à mão, após o estudo do conteúdo e no mesmo dia.</a:t>
            </a:r>
          </a:p>
          <a:p>
            <a:pPr algn="just"/>
            <a:endParaRPr lang="pt-BR" sz="1400" dirty="0"/>
          </a:p>
          <a:p>
            <a:pPr algn="just"/>
            <a:r>
              <a:rPr lang="pt-BR" sz="1400" dirty="0" smtClean="0"/>
              <a:t>Caso se interesse mais sobre estas táticas condicionadas a nós seres humanos criadas, desenvolvidas e aperfeiçoadas durante décadas, assista a palestra do gênio e super.:</a:t>
            </a:r>
          </a:p>
          <a:p>
            <a:pPr algn="just"/>
            <a:endParaRPr lang="pt-BR" sz="1400" dirty="0" smtClean="0"/>
          </a:p>
          <a:p>
            <a:pPr algn="just"/>
            <a:r>
              <a:rPr lang="pt-BR" sz="1400" b="1" dirty="0"/>
              <a:t>Prof Pierluigi Piazzi </a:t>
            </a:r>
            <a:endParaRPr lang="pt-BR" sz="1400" b="1" dirty="0" smtClean="0"/>
          </a:p>
          <a:p>
            <a:pPr algn="just"/>
            <a:endParaRPr lang="pt-BR" sz="1400" b="1" dirty="0"/>
          </a:p>
          <a:p>
            <a:pPr algn="just"/>
            <a:r>
              <a:rPr lang="pt-BR" sz="1400" b="1" dirty="0" smtClean="0">
                <a:hlinkClick r:id="rId5"/>
              </a:rPr>
              <a:t>Link:</a:t>
            </a:r>
            <a:r>
              <a:rPr lang="pt-BR" sz="1400" b="1" dirty="0"/>
              <a:t> </a:t>
            </a:r>
            <a:r>
              <a:rPr lang="pt-BR" sz="1400" b="1" dirty="0" smtClean="0"/>
              <a:t>https</a:t>
            </a:r>
            <a:r>
              <a:rPr lang="pt-BR" sz="1400" b="1" dirty="0"/>
              <a:t>://www.youtube.com/watch?v=BoMmj_Xt-pk</a:t>
            </a:r>
          </a:p>
          <a:p>
            <a:pPr algn="just"/>
            <a:r>
              <a:rPr lang="pt-BR" sz="1400" dirty="0" smtClean="0"/>
              <a:t>  </a:t>
            </a:r>
            <a:endParaRPr lang="pt-BR" sz="1400" dirty="0"/>
          </a:p>
        </p:txBody>
      </p:sp>
      <p:grpSp>
        <p:nvGrpSpPr>
          <p:cNvPr id="26" name="Grupo 25"/>
          <p:cNvGrpSpPr/>
          <p:nvPr/>
        </p:nvGrpSpPr>
        <p:grpSpPr>
          <a:xfrm>
            <a:off x="384069" y="4016896"/>
            <a:ext cx="6063113" cy="548692"/>
            <a:chOff x="348266" y="2575709"/>
            <a:chExt cx="6063113" cy="548692"/>
          </a:xfrm>
        </p:grpSpPr>
        <p:sp>
          <p:nvSpPr>
            <p:cNvPr id="27" name="Retângulo de cantos arredondados 26"/>
            <p:cNvSpPr/>
            <p:nvPr/>
          </p:nvSpPr>
          <p:spPr>
            <a:xfrm>
              <a:off x="348266" y="2575709"/>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Orientação da disciplina</a:t>
              </a:r>
              <a:endParaRPr lang="pt-BR" dirty="0"/>
            </a:p>
          </p:txBody>
        </p:sp>
        <p:pic>
          <p:nvPicPr>
            <p:cNvPr id="28" name="Imagem 27"/>
            <p:cNvPicPr>
              <a:picLocks noChangeAspect="1"/>
            </p:cNvPicPr>
            <p:nvPr/>
          </p:nvPicPr>
          <p:blipFill rotWithShape="1">
            <a:blip r:embed="rId6"/>
            <a:srcRect l="6321" t="6321" r="6320" b="6320"/>
            <a:stretch/>
          </p:blipFill>
          <p:spPr>
            <a:xfrm>
              <a:off x="401489" y="2597505"/>
              <a:ext cx="579239" cy="505099"/>
            </a:xfrm>
            <a:prstGeom prst="rect">
              <a:avLst/>
            </a:prstGeom>
          </p:spPr>
        </p:pic>
      </p:grpSp>
      <p:sp>
        <p:nvSpPr>
          <p:cNvPr id="31" name="Cruz 30"/>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2" name="Cruz 31"/>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3" name="Retângulo 32"/>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34" name="Retângulo 33"/>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graphicFrame>
        <p:nvGraphicFramePr>
          <p:cNvPr id="23" name="Diagrama 22"/>
          <p:cNvGraphicFramePr/>
          <p:nvPr>
            <p:extLst/>
          </p:nvPr>
        </p:nvGraphicFramePr>
        <p:xfrm>
          <a:off x="352873" y="1041002"/>
          <a:ext cx="3076127" cy="782626"/>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20" name="Título 1"/>
          <p:cNvSpPr txBox="1">
            <a:spLocks/>
          </p:cNvSpPr>
          <p:nvPr/>
        </p:nvSpPr>
        <p:spPr>
          <a:xfrm>
            <a:off x="1484784" y="0"/>
            <a:ext cx="3944480"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dirty="0"/>
              <a:t>Empreendedorismo</a:t>
            </a:r>
            <a:endParaRPr lang="pt-BR" sz="3600" dirty="0"/>
          </a:p>
        </p:txBody>
      </p:sp>
    </p:spTree>
    <p:extLst>
      <p:ext uri="{BB962C8B-B14F-4D97-AF65-F5344CB8AC3E}">
        <p14:creationId xmlns:p14="http://schemas.microsoft.com/office/powerpoint/2010/main" val="2620500381"/>
      </p:ext>
    </p:extLst>
  </p:cSld>
  <p:clrMapOvr>
    <a:masterClrMapping/>
  </p:clrMapOvr>
</p:sld>
</file>

<file path=ppt/theme/theme1.xml><?xml version="1.0" encoding="utf-8"?>
<a:theme xmlns:a="http://schemas.openxmlformats.org/drawingml/2006/main" name="Tema do Office">
  <a:themeElements>
    <a:clrScheme name="Escritório">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Escritório">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o Office">
  <a:themeElements>
    <a:clrScheme name="Escritório">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Escritório">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critório">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42958</TotalTime>
  <Words>6262</Words>
  <Application>Microsoft Office PowerPoint</Application>
  <PresentationFormat>Papel A4 (210 x 297 mm)</PresentationFormat>
  <Paragraphs>1290</Paragraphs>
  <Slides>69</Slides>
  <Notes>1</Notes>
  <HiddenSlides>0</HiddenSlides>
  <MMClips>0</MMClips>
  <ScaleCrop>false</ScaleCrop>
  <HeadingPairs>
    <vt:vector size="6" baseType="variant">
      <vt:variant>
        <vt:lpstr>Fontes usadas</vt:lpstr>
      </vt:variant>
      <vt:variant>
        <vt:i4>4</vt:i4>
      </vt:variant>
      <vt:variant>
        <vt:lpstr>Tema</vt:lpstr>
      </vt:variant>
      <vt:variant>
        <vt:i4>1</vt:i4>
      </vt:variant>
      <vt:variant>
        <vt:lpstr>Títulos de slides</vt:lpstr>
      </vt:variant>
      <vt:variant>
        <vt:i4>69</vt:i4>
      </vt:variant>
    </vt:vector>
  </HeadingPairs>
  <TitlesOfParts>
    <vt:vector size="74" baseType="lpstr">
      <vt:lpstr>Arial</vt:lpstr>
      <vt:lpstr>Calibri</vt:lpstr>
      <vt:lpstr>inherit</vt:lpstr>
      <vt:lpstr>Poppins</vt:lpstr>
      <vt:lpstr>Tema do Office</vt:lpstr>
      <vt:lpstr>Apresentação do PowerPoint</vt:lpstr>
      <vt:lpstr>Apresentação do PowerPoint</vt:lpstr>
      <vt:lpstr>Apresentação do PowerPoint</vt:lpstr>
      <vt:lpstr>Apresentação do PowerPoint</vt:lpstr>
      <vt:lpstr>Livro/Vídeo</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Tutorial Java</dc:title>
  <dc:creator>Estoque</dc:creator>
  <cp:lastModifiedBy>germany</cp:lastModifiedBy>
  <cp:revision>1203</cp:revision>
  <dcterms:created xsi:type="dcterms:W3CDTF">2017-12-01T19:46:48Z</dcterms:created>
  <dcterms:modified xsi:type="dcterms:W3CDTF">2021-02-07T22:17:49Z</dcterms:modified>
</cp:coreProperties>
</file>